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360" r:id="rId6"/>
    <p:sldId id="353" r:id="rId7"/>
    <p:sldId id="354" r:id="rId8"/>
    <p:sldId id="356" r:id="rId9"/>
    <p:sldId id="368" r:id="rId10"/>
    <p:sldId id="336" r:id="rId11"/>
    <p:sldId id="359" r:id="rId12"/>
    <p:sldId id="324" r:id="rId13"/>
    <p:sldId id="367" r:id="rId14"/>
    <p:sldId id="323" r:id="rId15"/>
    <p:sldId id="363" r:id="rId16"/>
    <p:sldId id="366" r:id="rId17"/>
    <p:sldId id="362" r:id="rId18"/>
    <p:sldId id="365" r:id="rId19"/>
    <p:sldId id="322" r:id="rId20"/>
    <p:sldId id="327" r:id="rId21"/>
    <p:sldId id="328" r:id="rId22"/>
    <p:sldId id="33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 dirty="0">
              <a:latin typeface="Calibri Light" panose="020F0302020204030204" pitchFamily="34" charset="0"/>
              <a:cs typeface="Calibri Light" panose="020F0302020204030204" pitchFamily="34" charset="0"/>
            </a:rPr>
            <a:t>Data-Driven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Machine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Automatic Feature Eningeering</a:t>
          </a: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Disciminative Deep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GAN, RNN, ProtoNET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e.g. Busbar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Manual 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Threshold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Generative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3454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89122" y="120543"/>
              </a:lnTo>
              <a:lnTo>
                <a:pt x="1389122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Data-Driven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e.g. Busbar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78650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Machine Learning</a:t>
          </a:r>
        </a:p>
      </dsp:txBody>
      <dsp:txXfrm>
        <a:off x="2778650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Automatic Feature Eningeering</a:t>
          </a: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Disciminative Deep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GAN, RNN, ProtoNET </a:t>
          </a:r>
        </a:p>
      </dsp:txBody>
      <dsp:txXfrm>
        <a:off x="5843904" y="2534321"/>
        <a:ext cx="1148035" cy="574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3454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89122" y="120543"/>
              </a:lnTo>
              <a:lnTo>
                <a:pt x="1389122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Manual 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Threshold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78650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78650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Generative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BD8B1-E745-8242-B122-085B650A5D81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10487-C8E6-7B49-B3F3-B663C250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21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7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79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Not </a:t>
            </a:r>
            <a:r>
              <a:rPr lang="de-AT" err="1"/>
              <a:t>directly</a:t>
            </a:r>
            <a:r>
              <a:rPr lang="de-AT"/>
              <a:t> </a:t>
            </a:r>
            <a:r>
              <a:rPr lang="de-AT" err="1"/>
              <a:t>suitable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CERN </a:t>
            </a:r>
            <a:r>
              <a:rPr lang="de-AT" err="1"/>
              <a:t>use</a:t>
            </a:r>
            <a:r>
              <a:rPr lang="de-AT"/>
              <a:t> </a:t>
            </a:r>
            <a:r>
              <a:rPr lang="de-AT" err="1"/>
              <a:t>cases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33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i="0" dirty="0"/>
              <a:t>I follow </a:t>
            </a:r>
            <a:r>
              <a:rPr lang="de-AT" i="0" dirty="0" err="1"/>
              <a:t>both</a:t>
            </a:r>
            <a:r>
              <a:rPr lang="de-AT" i="0" baseline="0" dirty="0"/>
              <a:t> </a:t>
            </a:r>
            <a:r>
              <a:rPr lang="de-AT" i="0" baseline="0" dirty="0" err="1"/>
              <a:t>approaches</a:t>
            </a:r>
            <a:r>
              <a:rPr lang="de-AT" i="0" baseline="0" dirty="0"/>
              <a:t> </a:t>
            </a:r>
            <a:r>
              <a:rPr lang="de-AT" i="0" baseline="0" dirty="0" err="1"/>
              <a:t>for</a:t>
            </a:r>
            <a:r>
              <a:rPr lang="de-AT" i="0" baseline="0" dirty="0"/>
              <a:t> </a:t>
            </a:r>
            <a:r>
              <a:rPr lang="de-AT" i="0" baseline="0" dirty="0" err="1"/>
              <a:t>my</a:t>
            </a:r>
            <a:r>
              <a:rPr lang="de-AT" i="0" baseline="0" dirty="0"/>
              <a:t> </a:t>
            </a:r>
            <a:r>
              <a:rPr lang="de-AT" i="0" baseline="0" dirty="0" err="1"/>
              <a:t>Ph.D</a:t>
            </a:r>
            <a:r>
              <a:rPr lang="de-AT" i="0" baseline="0" dirty="0"/>
              <a:t>. </a:t>
            </a:r>
            <a:r>
              <a:rPr lang="de-AT" i="0" baseline="0" dirty="0" err="1"/>
              <a:t>thesis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4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5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24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568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2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85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92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47F8-5EFE-C592-0D57-1511B1C9D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E19CF-85E8-BC60-A68D-D008343C0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9255-9619-00DC-4790-64396C02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358A-F2F1-CEA1-21A8-246AA093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FF484-FFCD-C23E-B8D8-E9BEDE12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4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63A9-A268-BB34-AFD7-C3C51A51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D80A5-B289-5FED-64E1-918EE350C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FB73D-D1C9-4373-6A9D-FF4FC372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8547-A7BF-457B-7116-59F0885D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11AC4-8AF4-798B-F660-093A2AB5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1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AD4E8-6A84-53EE-3CFC-A484FD789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CC623-3D0A-B8F8-EAA8-04216A406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611A0-2587-3BD0-122F-C060F8B4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2740-B5D8-638B-C870-C0DC1F8F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C38C5-6D3D-88EE-8AE1-91052895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44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61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E2AB-0A9D-65FE-DBAA-06074099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ED06-BEDD-5935-1CA4-284499622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DD168-269B-08F0-DBE0-1BE7197A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CE1DC-19E6-69AF-6D94-C5AEAF4C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6F49E-20F7-C25C-A08A-61D3C57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41D7-123E-865E-F977-4E6F24D8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19D38-91D3-4DC5-5D22-982B7C05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234F-9678-F206-BF95-2235E69C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A8FAA-3EA0-6FFD-E942-C97C936A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F7A4-E1EB-0401-3C58-8781E532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C259-364F-3062-E678-0A215991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BE4AB-45CA-512D-FACC-339C04E1D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B54DA-A630-39F8-F235-CA16D9A86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646ED-CCC1-C017-ADE9-C8CF2671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7BF13-27E7-3E2B-5346-12A22F15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9F5C4-3814-E237-C7EB-70A5EB54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0AF4-87DB-34BB-3D93-70192F8B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4AF01-C793-F9B0-FFE4-3D39386D6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CCAA7-6CF7-6DBF-F543-E313701A6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D478D-4896-716D-C52A-A1260789C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C11CB-7867-2D0C-FC44-2AB3BBBD8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27D17-9908-7702-E408-67C54D25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97E54-B6D2-8010-057A-859535C8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72E2B-413C-9227-6F80-26825D6C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91E8-5774-2752-47EC-7E29FE39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112C5-481B-7594-CFE5-C963AEE7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5A06-1ABF-AB40-0D88-31F6F359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770B0-9065-52DE-1360-EED4E9D1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3CD7C-26E7-C3B4-8AAB-38665E3E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F8148-C4A9-9653-E13E-54988897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2307B-7C0D-15D9-C8C6-4053C5C8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1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D4A6B-69CF-8FD5-B1B2-CF25661C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D7DD-73C1-5D4D-79FD-1138A860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B4748-2ACF-2E53-D91D-C7D1C9B1A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13995-33F1-CBDF-7E64-E53750F1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3267-A91D-7745-C365-28175F78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85333-67F9-D2CE-9337-E5D995B4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9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F0BA-CC40-31FD-9601-A64EBD9A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13709-20A7-6106-4B2B-E74BC7898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FB4F9-448F-29DC-6532-ABB32F73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86284-B5AF-F31B-BD4C-7ABFFD0D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1A5AE-733C-1453-86AD-730E7406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A1DB-135D-AFD3-5F29-75028444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5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10016A-E6D3-FD65-EE4F-93742980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A74A1-F462-69FB-1DAF-57B106BA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3D2E8-D76B-EE0E-8855-117461DFC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63B29-2FE4-9D4C-9F0F-856F391864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D819E-C400-87E2-B7ED-257D59835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7BB6D-50F3-94A9-90C8-EDA1DFA88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012E3-5A86-E343-B588-17A3C2FA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5.jpeg"/><Relationship Id="rId5" Type="http://schemas.openxmlformats.org/officeDocument/2006/relationships/image" Target="../media/image32.png"/><Relationship Id="rId10" Type="http://schemas.openxmlformats.org/officeDocument/2006/relationships/image" Target="../media/image14.jpeg"/><Relationship Id="rId4" Type="http://schemas.openxmlformats.org/officeDocument/2006/relationships/image" Target="../media/image31.png"/><Relationship Id="rId9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40.png"/><Relationship Id="rId18" Type="http://schemas.openxmlformats.org/officeDocument/2006/relationships/image" Target="../media/image310.png"/><Relationship Id="rId3" Type="http://schemas.openxmlformats.org/officeDocument/2006/relationships/image" Target="../media/image28.jpeg"/><Relationship Id="rId21" Type="http://schemas.openxmlformats.org/officeDocument/2006/relationships/image" Target="../media/image320.png"/><Relationship Id="rId7" Type="http://schemas.openxmlformats.org/officeDocument/2006/relationships/image" Target="../media/image120.png"/><Relationship Id="rId12" Type="http://schemas.openxmlformats.org/officeDocument/2006/relationships/image" Target="../media/image230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jpe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50.png"/><Relationship Id="rId5" Type="http://schemas.openxmlformats.org/officeDocument/2006/relationships/image" Target="../media/image30.jpeg"/><Relationship Id="rId15" Type="http://schemas.openxmlformats.org/officeDocument/2006/relationships/image" Target="../media/image13.jpeg"/><Relationship Id="rId10" Type="http://schemas.openxmlformats.org/officeDocument/2006/relationships/image" Target="../media/image140.png"/><Relationship Id="rId19" Type="http://schemas.openxmlformats.org/officeDocument/2006/relationships/image" Target="../media/image280.png"/><Relationship Id="rId4" Type="http://schemas.openxmlformats.org/officeDocument/2006/relationships/image" Target="../media/image29.jpeg"/><Relationship Id="rId9" Type="http://schemas.openxmlformats.org/officeDocument/2006/relationships/image" Target="../media/image200.png"/><Relationship Id="rId1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thispersondoesnotexist.com/" TargetMode="Externa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60D4-029A-CFBC-F68F-9BB08CA65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 Learning</a:t>
            </a:r>
          </a:p>
        </p:txBody>
      </p:sp>
    </p:spTree>
    <p:extLst>
      <p:ext uri="{BB962C8B-B14F-4D97-AF65-F5344CB8AC3E}">
        <p14:creationId xmlns:p14="http://schemas.microsoft.com/office/powerpoint/2010/main" val="330623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22" name="Rechteck 21"/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de-DE" sz="12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</a:t>
            </a:r>
            <a:r>
              <a:rPr lang="de-DE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lang="de-DE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driven</a:t>
            </a:r>
            <a:endParaRPr lang="de-DE" sz="120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2. Overview of Data-Driven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Diagramm 4"/>
          <p:cNvGraphicFramePr/>
          <p:nvPr/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hteck 2"/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2019030" y="5064080"/>
            <a:ext cx="3456609" cy="1560985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Study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case</a:t>
            </a:r>
            <a:endParaRPr lang="de-AT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Develop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new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case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r>
              <a:rPr lang="de-AT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Compare</a:t>
            </a:r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1200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Requirement</a:t>
            </a:r>
            <a:r>
              <a:rPr lang="de-DE" sz="12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Deep</a:t>
            </a:r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understanding</a:t>
            </a:r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given</a:t>
            </a:r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case</a:t>
            </a:r>
            <a:endParaRPr lang="de-DE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hteckiger Pfeil 7"/>
          <p:cNvSpPr/>
          <p:nvPr/>
        </p:nvSpPr>
        <p:spPr>
          <a:xfrm rot="10800000" flipH="1">
            <a:off x="2794503" y="4326926"/>
            <a:ext cx="1864630" cy="785534"/>
          </a:xfrm>
          <a:prstGeom prst="bentArrow">
            <a:avLst>
              <a:gd name="adj1" fmla="val 33755"/>
              <a:gd name="adj2" fmla="val 32030"/>
              <a:gd name="adj3" fmla="val 25000"/>
              <a:gd name="adj4" fmla="val 4375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222382" y="3682288"/>
            <a:ext cx="3436751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b="1" u="sng">
                <a:latin typeface="Calibri Light" panose="020F0302020204030204" pitchFamily="34" charset="0"/>
                <a:cs typeface="Calibri Light" panose="020F0302020204030204" pitchFamily="34" charset="0"/>
              </a:rPr>
              <a:t>Approach 1:</a:t>
            </a:r>
          </a:p>
          <a:p>
            <a:pPr algn="ctr"/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Find novel result for given use case</a:t>
            </a:r>
          </a:p>
        </p:txBody>
      </p:sp>
      <p:sp>
        <p:nvSpPr>
          <p:cNvPr id="21" name="Rechteckiger Pfeil 20"/>
          <p:cNvSpPr/>
          <p:nvPr/>
        </p:nvSpPr>
        <p:spPr>
          <a:xfrm rot="10800000">
            <a:off x="6765444" y="4323565"/>
            <a:ext cx="1872000" cy="785534"/>
          </a:xfrm>
          <a:prstGeom prst="bentArrow">
            <a:avLst>
              <a:gd name="adj1" fmla="val 33755"/>
              <a:gd name="adj2" fmla="val 32030"/>
              <a:gd name="adj3" fmla="val 25000"/>
              <a:gd name="adj4" fmla="val 43750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160323" y="3524383"/>
            <a:ext cx="4668839" cy="881221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b="1" u="sng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Approach 2:</a:t>
            </a:r>
          </a:p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Find novel model, suitable to many 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/>
              <p:cNvSpPr/>
              <p:nvPr/>
            </p:nvSpPr>
            <p:spPr>
              <a:xfrm>
                <a:off x="7048044" y="5076550"/>
                <a:ext cx="4530695" cy="1548515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AT" sz="120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Study existing models</a:t>
                </a:r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AT" sz="120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Develop new model </a:t>
                </a:r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sz="120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Compare new model with existing model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200" u="sng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Requirement: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20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Data sets to measure performance e.g.:</a:t>
                </a:r>
                <a14:m>
                  <m:oMath xmlns:m="http://schemas.openxmlformats.org/officeDocument/2006/math">
                    <m:r>
                      <a:rPr lang="de-AT" sz="12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AT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12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2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AT" sz="12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AT" sz="12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AT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2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AT" sz="12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AT" sz="12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de-AT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Rechtec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044" y="5076550"/>
                <a:ext cx="4530695" cy="1548515"/>
              </a:xfrm>
              <a:prstGeom prst="rect">
                <a:avLst/>
              </a:prstGeom>
              <a:blipFill>
                <a:blip r:embed="rId8"/>
                <a:stretch>
                  <a:fillRect l="-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/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34" name="Rechteck 33"/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feld 34"/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7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97101"/>
            <a:ext cx="10969139" cy="940443"/>
          </a:xfrm>
        </p:spPr>
        <p:txBody>
          <a:bodyPr>
            <a:noAutofit/>
          </a:bodyPr>
          <a:lstStyle/>
          <a:p>
            <a:r>
              <a:rPr lang="en-US" noProof="0" dirty="0"/>
              <a:t>3. Data-Driven Models for Data Limitation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609600" y="1137544"/>
                <a:ext cx="10134600" cy="517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child can generalize the concept of a giraﬀe from a single picture in a book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Machine learning algorithms typically needs a lot of data to learn from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Astonishing process in recent years</a:t>
                </a:r>
              </a:p>
              <a:p>
                <a:pPr>
                  <a:lnSpc>
                    <a:spcPct val="150000"/>
                  </a:lnSpc>
                </a:pPr>
                <a:r>
                  <a:rPr lang="de-AT" sz="2000" u="sng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Approaches</a:t>
                </a:r>
                <a:r>
                  <a:rPr lang="de-AT" sz="20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endParaRPr lang="en-US" sz="2000" u="sng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Combination of existing models with data-driven models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Transfer Learning: e.g. meta learning for few-shot classification: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gain knowledge while solving a task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apply knowledge to related task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Class Imbalance: data limitation in on class (e.g. lack of failure cases)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re-sampling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re-weighting</a:t>
                </a: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37544"/>
                <a:ext cx="10134600" cy="5170646"/>
              </a:xfrm>
              <a:prstGeom prst="rect">
                <a:avLst/>
              </a:prstGeom>
              <a:blipFill>
                <a:blip r:embed="rId2"/>
                <a:stretch>
                  <a:fillRect l="-601" b="-2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4" descr="[crop output image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376" y="2485386"/>
            <a:ext cx="1610712" cy="16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[crop output image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01" y="4300008"/>
            <a:ext cx="1673695" cy="16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[crop output image]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8" y="4300659"/>
            <a:ext cx="1673048" cy="168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>
          <a:xfrm>
            <a:off x="8096596" y="2233873"/>
            <a:ext cx="3640975" cy="38516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8458748" y="4048435"/>
            <a:ext cx="1131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>
                <a:latin typeface="Calibri Light" panose="020F0302020204030204" pitchFamily="34" charset="0"/>
                <a:cs typeface="Calibri Light" panose="020F0302020204030204" pitchFamily="34" charset="0"/>
              </a:rPr>
              <a:t>Source Video</a:t>
            </a:r>
          </a:p>
        </p:txBody>
      </p:sp>
      <p:sp>
        <p:nvSpPr>
          <p:cNvPr id="19" name="Rechteck 18"/>
          <p:cNvSpPr/>
          <p:nvPr/>
        </p:nvSpPr>
        <p:spPr>
          <a:xfrm>
            <a:off x="10219807" y="2233873"/>
            <a:ext cx="1226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>
                <a:latin typeface="Calibri Light" panose="020F0302020204030204" pitchFamily="34" charset="0"/>
                <a:cs typeface="Calibri Light" panose="020F0302020204030204" pitchFamily="34" charset="0"/>
              </a:rPr>
              <a:t>Source Picture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10443368" y="4041524"/>
            <a:ext cx="917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>
                <a:latin typeface="Calibri Light" panose="020F0302020204030204" pitchFamily="34" charset="0"/>
                <a:cs typeface="Calibri Light" panose="020F0302020204030204" pitchFamily="34" charset="0"/>
              </a:rPr>
              <a:t>Prediction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12613" y="6100441"/>
            <a:ext cx="277511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A. </a:t>
            </a:r>
            <a:r>
              <a:rPr lang="en-US" sz="105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Siarohin</a:t>
            </a: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“First Order Motion Model for</a:t>
            </a:r>
            <a:b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Animation”, NIPS, 2019</a:t>
            </a:r>
          </a:p>
        </p:txBody>
      </p:sp>
    </p:spTree>
    <p:extLst>
      <p:ext uri="{BB962C8B-B14F-4D97-AF65-F5344CB8AC3E}">
        <p14:creationId xmlns:p14="http://schemas.microsoft.com/office/powerpoint/2010/main" val="11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97101"/>
            <a:ext cx="11506200" cy="940443"/>
          </a:xfrm>
        </p:spPr>
        <p:txBody>
          <a:bodyPr>
            <a:noAutofit/>
          </a:bodyPr>
          <a:lstStyle/>
          <a:p>
            <a:r>
              <a:rPr lang="en-US" sz="4000" noProof="0" dirty="0"/>
              <a:t>4. Few Shot Learning Algorithms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609600" y="1137544"/>
                <a:ext cx="101346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i. Metric based few shot learning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Learn a metric to distinguishing between diﬀerent classes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u="sng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ii. Optimization and initialization based few shot learning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Improve weight optimization or initialization during training.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u="sng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iii. Model based few shot learning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Improve internal structure of model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u="sng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iv. Hallucination based few shot learning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Generate additional data</a:t>
                </a:r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37544"/>
                <a:ext cx="10134600" cy="3785652"/>
              </a:xfrm>
              <a:prstGeom prst="rect">
                <a:avLst/>
              </a:prstGeom>
              <a:blipFill>
                <a:blip r:embed="rId3"/>
                <a:stretch>
                  <a:fillRect l="-601" b="-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1228725" y="5432341"/>
                <a:ext cx="7867650" cy="1289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Notation few shot learning: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600" b="1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AT" sz="16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AT" sz="16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		… Support Set for training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AT" sz="1600" i="1" dirty="0" smtClean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1600" i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AT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AT" sz="1600" b="1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AT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de-AT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AT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AT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de-AT" sz="1600" i="1" dirty="0">
                                <a:solidFill>
                                  <a:schemeClr val="tx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AT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AT" sz="1600" i="1" dirty="0">
                            <a:solidFill>
                              <a:schemeClr val="tx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		… Query Set for testing</a:t>
                </a:r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5" y="5432341"/>
                <a:ext cx="7867650" cy="1289135"/>
              </a:xfrm>
              <a:prstGeom prst="rect">
                <a:avLst/>
              </a:prstGeom>
              <a:blipFill>
                <a:blip r:embed="rId4"/>
                <a:stretch>
                  <a:fillRect l="-465" b="-4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22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4179-A07D-7C8E-D707-1C6E58A4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100C58E-BDE6-E3BC-ECA4-1D971DED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546"/>
            <a:ext cx="9281160" cy="4807217"/>
          </a:xfrm>
        </p:spPr>
      </p:pic>
    </p:spTree>
    <p:extLst>
      <p:ext uri="{BB962C8B-B14F-4D97-AF65-F5344CB8AC3E}">
        <p14:creationId xmlns:p14="http://schemas.microsoft.com/office/powerpoint/2010/main" val="2118801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19865" y="5247832"/>
                <a:ext cx="10972800" cy="1078688"/>
              </a:xfrm>
            </p:spPr>
            <p:txBody>
              <a:bodyPr>
                <a:noAutofit/>
              </a:bodyPr>
              <a:lstStyle/>
              <a:p>
                <a:pPr marL="505967" indent="-457200">
                  <a:buFont typeface="+mj-lt"/>
                  <a:buAutoNum type="alphaLcParenR"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Generate an embedding: With an encoder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800" b="0" noProof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(i.e. automated feature extraction)</a:t>
                </a:r>
              </a:p>
              <a:p>
                <a:pPr marL="505967" indent="-457200">
                  <a:buFont typeface="+mj-lt"/>
                  <a:buAutoNum type="alphaLcParenR"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Analyze </a:t>
                </a:r>
                <a:r>
                  <a:rPr lang="en-US" sz="1800" noProof="0" dirty="0" err="1">
                    <a:solidFill>
                      <a:schemeClr val="tx1"/>
                    </a:solidFill>
                  </a:rPr>
                  <a:t>embeddings</a:t>
                </a:r>
                <a:r>
                  <a:rPr lang="en-US" sz="1800" noProof="0" dirty="0">
                    <a:solidFill>
                      <a:schemeClr val="tx1"/>
                    </a:solidFill>
                  </a:rPr>
                  <a:t>: To distinguishing between diﬀerent classes in embedding space</a:t>
                </a:r>
              </a:p>
              <a:p>
                <a:pPr marL="505967" indent="-457200">
                  <a:buFont typeface="+mj-lt"/>
                  <a:buAutoNum type="alphaLcParenR"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Optimize model parameter: With gradient decent: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sz="1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𝐺𝑖𝑟𝑎𝑓𝑓𝑒</m:t>
                        </m:r>
                      </m:e>
                      <m:e>
                        <m:r>
                          <a:rPr lang="en-US" sz="18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391667" indent="-342900">
                  <a:buFont typeface="+mj-lt"/>
                  <a:buAutoNum type="alphaLcParenR"/>
                </a:pPr>
                <a:endParaRPr lang="en-US" sz="1800" noProof="0" dirty="0">
                  <a:solidFill>
                    <a:schemeClr val="tx1"/>
                  </a:solidFill>
                </a:endParaRPr>
              </a:p>
              <a:p>
                <a:pPr marL="391667" indent="-342900">
                  <a:buFont typeface="+mj-lt"/>
                  <a:buAutoNum type="alphaLcParenR"/>
                </a:pPr>
                <a:endParaRPr lang="en-US" sz="1800" noProof="0" dirty="0">
                  <a:solidFill>
                    <a:schemeClr val="tx1"/>
                  </a:solidFill>
                </a:endParaRPr>
              </a:p>
              <a:p>
                <a:pPr marL="391667" indent="-342900">
                  <a:buFont typeface="+mj-lt"/>
                  <a:buAutoNum type="alphaLcParenR"/>
                </a:pPr>
                <a:endParaRPr lang="en-US" sz="1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9865" y="5247832"/>
                <a:ext cx="10972800" cy="1078688"/>
              </a:xfrm>
              <a:blipFill>
                <a:blip r:embed="rId3"/>
                <a:stretch>
                  <a:fillRect t="-2260" b="-96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noProof="0" dirty="0"/>
              <a:t>5. Metric Based Few Shot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556108" y="1198478"/>
                <a:ext cx="1859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1600" u="sng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Support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A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	</m:t>
                    </m:r>
                    <m:r>
                      <a:rPr lang="de-A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    </m:t>
                    </m:r>
                    <m:sSub>
                      <m:sSubPr>
                        <m:ctrlPr>
                          <a:rPr lang="de-AT" sz="1600" i="1" err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 err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600" i="1" err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160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08" y="1198478"/>
                <a:ext cx="1859523" cy="584775"/>
              </a:xfrm>
              <a:prstGeom prst="rect">
                <a:avLst/>
              </a:prstGeom>
              <a:blipFill>
                <a:blip r:embed="rId4"/>
                <a:stretch>
                  <a:fillRect t="-3125" b="-10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/>
          <p:cNvSpPr/>
          <p:nvPr/>
        </p:nvSpPr>
        <p:spPr>
          <a:xfrm>
            <a:off x="1494586" y="2191872"/>
            <a:ext cx="5309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Lion</a:t>
            </a:r>
            <a:endParaRPr lang="de-DE" sz="160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283791" y="3228579"/>
            <a:ext cx="915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Elephant</a:t>
            </a:r>
          </a:p>
        </p:txBody>
      </p:sp>
      <p:sp>
        <p:nvSpPr>
          <p:cNvPr id="24" name="Rechteck 23"/>
          <p:cNvSpPr/>
          <p:nvPr/>
        </p:nvSpPr>
        <p:spPr>
          <a:xfrm>
            <a:off x="1381028" y="4366355"/>
            <a:ext cx="733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Giraffe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4157383" y="3021574"/>
                <a:ext cx="907200" cy="918000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3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AT" sz="3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de-DE" sz="360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83" y="3021574"/>
                <a:ext cx="907200" cy="91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/>
              <p:cNvSpPr txBox="1"/>
              <p:nvPr/>
            </p:nvSpPr>
            <p:spPr>
              <a:xfrm>
                <a:off x="3688676" y="1207564"/>
                <a:ext cx="1859523" cy="612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1600" u="sng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Query Set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A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de-DE" sz="160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2" name="Textfeld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676" y="1207564"/>
                <a:ext cx="1859523" cy="612860"/>
              </a:xfrm>
              <a:prstGeom prst="rect">
                <a:avLst/>
              </a:prstGeom>
              <a:blipFill>
                <a:blip r:embed="rId6"/>
                <a:stretch>
                  <a:fillRect t="-2970" b="-39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Ellipse 45"/>
          <p:cNvSpPr/>
          <p:nvPr/>
        </p:nvSpPr>
        <p:spPr>
          <a:xfrm>
            <a:off x="6082885" y="2982559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5915327" y="2697060"/>
            <a:ext cx="402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0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Lion</a:t>
            </a:r>
            <a:endParaRPr lang="de-DE" sz="100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6709347" y="3317343"/>
            <a:ext cx="644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Elephant</a:t>
            </a:r>
          </a:p>
        </p:txBody>
      </p:sp>
      <p:sp>
        <p:nvSpPr>
          <p:cNvPr id="60" name="Rechteck 59"/>
          <p:cNvSpPr/>
          <p:nvPr/>
        </p:nvSpPr>
        <p:spPr>
          <a:xfrm>
            <a:off x="5783669" y="3949518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Giraffe</a:t>
            </a:r>
          </a:p>
        </p:txBody>
      </p:sp>
      <p:sp>
        <p:nvSpPr>
          <p:cNvPr id="86" name="Ellipse 85"/>
          <p:cNvSpPr/>
          <p:nvPr/>
        </p:nvSpPr>
        <p:spPr>
          <a:xfrm>
            <a:off x="6118695" y="3610390"/>
            <a:ext cx="90000" cy="9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056" name="Gerader Verbinder 1055"/>
          <p:cNvCxnSpPr>
            <a:stCxn id="46" idx="4"/>
            <a:endCxn id="86" idx="0"/>
          </p:cNvCxnSpPr>
          <p:nvPr/>
        </p:nvCxnSpPr>
        <p:spPr>
          <a:xfrm>
            <a:off x="6127885" y="3072559"/>
            <a:ext cx="35810" cy="53783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/>
          <p:cNvCxnSpPr>
            <a:stCxn id="86" idx="4"/>
          </p:cNvCxnSpPr>
          <p:nvPr/>
        </p:nvCxnSpPr>
        <p:spPr>
          <a:xfrm flipH="1">
            <a:off x="6064271" y="3700390"/>
            <a:ext cx="99424" cy="2249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endCxn id="86" idx="6"/>
          </p:cNvCxnSpPr>
          <p:nvPr/>
        </p:nvCxnSpPr>
        <p:spPr>
          <a:xfrm flipH="1">
            <a:off x="6208695" y="3640315"/>
            <a:ext cx="883674" cy="150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3" name="Rechteck 1062"/>
              <p:cNvSpPr/>
              <p:nvPr/>
            </p:nvSpPr>
            <p:spPr>
              <a:xfrm>
                <a:off x="8013692" y="3198990"/>
                <a:ext cx="1870384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A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A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A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de-A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de-A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𝐺𝑖𝑟𝑎𝑓𝑓𝑒</m:t>
                          </m:r>
                        </m:e>
                        <m:e>
                          <m:r>
                            <a:rPr lang="de-A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de-AT" sz="1400" b="0" i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de-A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A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de-A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63" name="Rechteck 10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92" y="3198990"/>
                <a:ext cx="1870384" cy="563167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/>
          <p:cNvSpPr/>
          <p:nvPr/>
        </p:nvSpPr>
        <p:spPr>
          <a:xfrm>
            <a:off x="1182471" y="1151257"/>
            <a:ext cx="8931913" cy="39671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4" name="Gruppieren 43"/>
          <p:cNvGrpSpPr/>
          <p:nvPr/>
        </p:nvGrpSpPr>
        <p:grpSpPr>
          <a:xfrm>
            <a:off x="2542847" y="1910022"/>
            <a:ext cx="906968" cy="918760"/>
            <a:chOff x="1487079" y="3516585"/>
            <a:chExt cx="723587" cy="732995"/>
          </a:xfrm>
        </p:grpSpPr>
        <p:pic>
          <p:nvPicPr>
            <p:cNvPr id="45" name="Picture 10" descr="picture of l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11"/>
            <a:stretch/>
          </p:blipFill>
          <p:spPr bwMode="auto">
            <a:xfrm>
              <a:off x="1511706" y="3672827"/>
              <a:ext cx="614667" cy="47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hteck 46"/>
            <p:cNvSpPr/>
            <p:nvPr/>
          </p:nvSpPr>
          <p:spPr>
            <a:xfrm>
              <a:off x="1487079" y="3516585"/>
              <a:ext cx="723587" cy="7329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2538402" y="3022913"/>
            <a:ext cx="906968" cy="918760"/>
            <a:chOff x="2357364" y="3516585"/>
            <a:chExt cx="723587" cy="732995"/>
          </a:xfrm>
        </p:grpSpPr>
        <p:pic>
          <p:nvPicPr>
            <p:cNvPr id="49" name="Picture 16" descr="picture of elephant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6"/>
            <a:stretch/>
          </p:blipFill>
          <p:spPr bwMode="auto">
            <a:xfrm>
              <a:off x="2412363" y="3609603"/>
              <a:ext cx="621579" cy="59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hteck 50"/>
            <p:cNvSpPr/>
            <p:nvPr/>
          </p:nvSpPr>
          <p:spPr>
            <a:xfrm>
              <a:off x="2357364" y="3516585"/>
              <a:ext cx="723587" cy="7329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53" name="Gruppieren 52"/>
          <p:cNvGrpSpPr/>
          <p:nvPr/>
        </p:nvGrpSpPr>
        <p:grpSpPr>
          <a:xfrm>
            <a:off x="2538403" y="4120262"/>
            <a:ext cx="906968" cy="920252"/>
            <a:chOff x="3209704" y="3516585"/>
            <a:chExt cx="723587" cy="734185"/>
          </a:xfrm>
        </p:grpSpPr>
        <p:pic>
          <p:nvPicPr>
            <p:cNvPr id="54" name="Picture 14" descr="picture of giraff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2"/>
            <a:stretch/>
          </p:blipFill>
          <p:spPr bwMode="auto">
            <a:xfrm>
              <a:off x="3362892" y="3609603"/>
              <a:ext cx="487908" cy="64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hteck 54"/>
            <p:cNvSpPr/>
            <p:nvPr/>
          </p:nvSpPr>
          <p:spPr>
            <a:xfrm>
              <a:off x="3209704" y="3516585"/>
              <a:ext cx="723587" cy="7329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157214" y="1901775"/>
            <a:ext cx="906968" cy="918760"/>
            <a:chOff x="4157214" y="3261614"/>
            <a:chExt cx="906968" cy="918760"/>
          </a:xfrm>
        </p:grpSpPr>
        <p:pic>
          <p:nvPicPr>
            <p:cNvPr id="1042" name="Picture 18" descr="Giraffe Kostenlose Vektoren, Fotos und PSD-Dateie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025" y="3347030"/>
              <a:ext cx="676037" cy="81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hteck 62"/>
            <p:cNvSpPr/>
            <p:nvPr/>
          </p:nvSpPr>
          <p:spPr>
            <a:xfrm>
              <a:off x="4157214" y="3261614"/>
              <a:ext cx="906968" cy="91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64" name="Gerade Verbindung mit Pfeil 63"/>
          <p:cNvCxnSpPr>
            <a:stCxn id="51" idx="3"/>
            <a:endCxn id="13" idx="1"/>
          </p:cNvCxnSpPr>
          <p:nvPr/>
        </p:nvCxnSpPr>
        <p:spPr>
          <a:xfrm flipV="1">
            <a:off x="3445370" y="3480574"/>
            <a:ext cx="712013" cy="171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>
            <a:stCxn id="63" idx="2"/>
            <a:endCxn id="13" idx="0"/>
          </p:cNvCxnSpPr>
          <p:nvPr/>
        </p:nvCxnSpPr>
        <p:spPr>
          <a:xfrm>
            <a:off x="4610698" y="2820535"/>
            <a:ext cx="285" cy="2010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5634667" y="2580574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1" name="Gerader Verbinder 30"/>
          <p:cNvCxnSpPr>
            <a:stCxn id="47" idx="3"/>
          </p:cNvCxnSpPr>
          <p:nvPr/>
        </p:nvCxnSpPr>
        <p:spPr>
          <a:xfrm>
            <a:off x="3449815" y="2369402"/>
            <a:ext cx="28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r Verbinder 74"/>
          <p:cNvCxnSpPr/>
          <p:nvPr/>
        </p:nvCxnSpPr>
        <p:spPr>
          <a:xfrm>
            <a:off x="3445370" y="4647841"/>
            <a:ext cx="28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>
            <a:off x="3734435" y="2369402"/>
            <a:ext cx="0" cy="2278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hteck 78"/>
          <p:cNvSpPr/>
          <p:nvPr/>
        </p:nvSpPr>
        <p:spPr>
          <a:xfrm>
            <a:off x="5709761" y="1227311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1600" u="sng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Embedding Space</a:t>
            </a:r>
            <a:endParaRPr lang="de-DE" sz="1600" u="sng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5996331" y="3904155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7085018" y="3592060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8084586" y="1226711"/>
            <a:ext cx="16582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1600" u="sng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Class 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Probabilities</a:t>
            </a:r>
          </a:p>
        </p:txBody>
      </p:sp>
      <p:cxnSp>
        <p:nvCxnSpPr>
          <p:cNvPr id="84" name="Gerade Verbindung mit Pfeil 83"/>
          <p:cNvCxnSpPr>
            <a:stCxn id="13" idx="3"/>
            <a:endCxn id="70" idx="1"/>
          </p:cNvCxnSpPr>
          <p:nvPr/>
        </p:nvCxnSpPr>
        <p:spPr>
          <a:xfrm>
            <a:off x="5064583" y="3480574"/>
            <a:ext cx="570084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/>
          <p:nvPr/>
        </p:nvCxnSpPr>
        <p:spPr>
          <a:xfrm>
            <a:off x="7434667" y="3495250"/>
            <a:ext cx="570084" cy="136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/>
          <p:cNvSpPr/>
          <p:nvPr/>
        </p:nvSpPr>
        <p:spPr>
          <a:xfrm>
            <a:off x="8013692" y="2580574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/>
              <p:cNvSpPr/>
              <p:nvPr/>
            </p:nvSpPr>
            <p:spPr>
              <a:xfrm>
                <a:off x="6033460" y="3682269"/>
                <a:ext cx="8212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m:oMathPara>
                </a14:m>
                <a:endParaRPr lang="en-US" sz="120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Rechteck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60" y="3682269"/>
                <a:ext cx="82125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/>
          <p:cNvCxnSpPr/>
          <p:nvPr/>
        </p:nvCxnSpPr>
        <p:spPr>
          <a:xfrm>
            <a:off x="5780725" y="4246037"/>
            <a:ext cx="1495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5785109" y="2797824"/>
            <a:ext cx="0" cy="144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1015941" y="6556407"/>
            <a:ext cx="9387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J. Snell et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al.,''Prototypical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Networks for Few-shot Learning'', NIPS, 2017</a:t>
            </a:r>
          </a:p>
        </p:txBody>
      </p:sp>
    </p:spTree>
    <p:extLst>
      <p:ext uri="{BB962C8B-B14F-4D97-AF65-F5344CB8AC3E}">
        <p14:creationId xmlns:p14="http://schemas.microsoft.com/office/powerpoint/2010/main" val="21192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6" grpId="0" animBg="1"/>
      <p:bldP spid="1063" grpId="0"/>
      <p:bldP spid="82" grpId="0"/>
      <p:bldP spid="89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8767">
              <a:buClr>
                <a:schemeClr val="bg1">
                  <a:lumMod val="50000"/>
                </a:schemeClr>
              </a:buClr>
            </a:pPr>
            <a:r>
              <a:rPr lang="en-US" sz="4000" noProof="0" dirty="0"/>
              <a:t>a. Generate an Embedding</a:t>
            </a:r>
            <a:endParaRPr lang="en-US" sz="4000" noProof="0" dirty="0">
              <a:ea typeface="Cambria Math" panose="02040503050406030204" pitchFamily="18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1015941" y="6405628"/>
            <a:ext cx="9387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J. Y.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Franceschi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et al., „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Unsupervised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Scalable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Representation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Learning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Multivariate Time Series“, NIPS, 2019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Mikolov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et al., “Distributed Representations of Words and Phrases and their Compositionality”, NIPS, 2013</a:t>
            </a:r>
            <a:endParaRPr lang="de-DE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45341"/>
                <a:ext cx="10972800" cy="3286196"/>
              </a:xfrm>
            </p:spPr>
            <p:txBody>
              <a:bodyPr>
                <a:normAutofit/>
              </a:bodyPr>
              <a:lstStyle/>
              <a:p>
                <a:pPr marL="48767" indent="0">
                  <a:buNone/>
                </a:pPr>
                <a:endParaRPr lang="en-US" sz="1800" noProof="0" dirty="0">
                  <a:solidFill>
                    <a:schemeClr val="tx1"/>
                  </a:solidFill>
                </a:endParaRPr>
              </a:p>
              <a:p>
                <a:pPr marL="48767" indent="0">
                  <a:buNone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Possible Encoder: word2vec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8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 Sentence: „I want a glass of </a:t>
                </a:r>
                <a:r>
                  <a:rPr lang="en-US" sz="1800" b="1" noProof="0" dirty="0">
                    <a:solidFill>
                      <a:schemeClr val="tx1"/>
                    </a:solidFill>
                  </a:rPr>
                  <a:t>orange</a:t>
                </a:r>
                <a:r>
                  <a:rPr lang="en-US" sz="1800" noProof="0" dirty="0">
                    <a:solidFill>
                      <a:schemeClr val="tx1"/>
                    </a:solidFill>
                  </a:rPr>
                  <a:t> juice for lunch.“</a:t>
                </a:r>
              </a:p>
              <a:p>
                <a:pPr marL="48767" indent="0">
                  <a:buNone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18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 Goal: Predict positive sample word within window, </a:t>
                </a:r>
              </a:p>
              <a:p>
                <a:pPr marL="48767" indent="0">
                  <a:buNone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			               given context, e.g.  p(juice|</a:t>
                </a:r>
                <a:r>
                  <a:rPr lang="en-US" sz="1800" b="1" noProof="0" dirty="0">
                    <a:solidFill>
                      <a:schemeClr val="tx1"/>
                    </a:solidFill>
                  </a:rPr>
                  <a:t>orange</a:t>
                </a:r>
                <a:r>
                  <a:rPr lang="en-US" sz="1800" noProof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48767" indent="0">
                  <a:buNone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			</a:t>
                </a:r>
                <a:r>
                  <a:rPr lang="en-US" sz="1800" noProof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18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 Negative sample: randomly chosen word from vocabulary</a:t>
                </a:r>
              </a:p>
              <a:p>
                <a:pPr marL="48767" indent="0">
                  <a:buNone/>
                </a:pPr>
                <a:r>
                  <a:rPr lang="en-US" sz="900" noProof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8767" indent="0">
                  <a:buNone/>
                </a:pPr>
                <a:r>
                  <a:rPr lang="en-US" sz="1800" noProof="0" dirty="0">
                    <a:solidFill>
                      <a:schemeClr val="tx1"/>
                    </a:solidFill>
                  </a:rPr>
                  <a:t>Train network </a:t>
                </a:r>
                <a14:m>
                  <m:oMath xmlns:m="http://schemas.openxmlformats.org/officeDocument/2006/math">
                    <m:r>
                      <a:rPr lang="en-US" sz="18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with triplet loss: </a:t>
                </a:r>
                <a:r>
                  <a:rPr lang="en-US" sz="1400" noProof="0" dirty="0">
                    <a:solidFill>
                      <a:schemeClr val="tx1"/>
                    </a:solidFill>
                  </a:rPr>
                  <a:t>	</a:t>
                </a:r>
                <a:endParaRPr lang="en-US" sz="1600" b="0" i="0" noProof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8767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r>
                      <a:rPr lang="en-US" sz="16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16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16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𝑚𝑎𝑟𝑔𝑖𝑛</m:t>
                    </m:r>
                    <m:r>
                      <a:rPr lang="en-US" sz="16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𝑐𝑜𝑛𝑡𝑒𝑥𝑡</m:t>
                                </m:r>
                              </m:e>
                            </m:d>
                            <m: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𝑝𝑜𝑠𝑖𝑡𝑖𝑣</m:t>
                                </m:r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𝑠𝑎𝑚𝑝𝑙𝑒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𝑐𝑜𝑛𝑡𝑒𝑥𝑡</m:t>
                                </m:r>
                              </m:e>
                            </m:d>
                            <m: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𝑛𝑒𝑔𝑎𝑡𝑖𝑣𝑒</m:t>
                                </m:r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𝑠𝑎𝑚𝑝𝑙𝑒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800" noProof="0" dirty="0">
                    <a:solidFill>
                      <a:schemeClr val="tx1"/>
                    </a:solidFill>
                  </a:rPr>
                  <a:t>				</a:t>
                </a: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45341"/>
                <a:ext cx="10972800" cy="328619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rechts 7"/>
          <p:cNvSpPr/>
          <p:nvPr/>
        </p:nvSpPr>
        <p:spPr>
          <a:xfrm rot="5400000" flipH="1">
            <a:off x="6570503" y="308423"/>
            <a:ext cx="205065" cy="2155186"/>
          </a:xfrm>
          <a:prstGeom prst="rightBrace">
            <a:avLst>
              <a:gd name="adj1" fmla="val 273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272751" y="99907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window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10486233" y="1865387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10338900" y="1638380"/>
            <a:ext cx="4219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Man</a:t>
            </a:r>
            <a:endParaRPr lang="de-DE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11231697" y="2013292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King</a:t>
            </a:r>
          </a:p>
        </p:txBody>
      </p:sp>
      <p:sp>
        <p:nvSpPr>
          <p:cNvPr id="67" name="Rechteck 66"/>
          <p:cNvSpPr/>
          <p:nvPr/>
        </p:nvSpPr>
        <p:spPr>
          <a:xfrm>
            <a:off x="10187017" y="2311926"/>
            <a:ext cx="5934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Woman</a:t>
            </a:r>
          </a:p>
        </p:txBody>
      </p:sp>
      <p:cxnSp>
        <p:nvCxnSpPr>
          <p:cNvPr id="71" name="Gerader Verbinder 70"/>
          <p:cNvCxnSpPr>
            <a:stCxn id="77" idx="1"/>
            <a:endCxn id="57" idx="6"/>
          </p:cNvCxnSpPr>
          <p:nvPr/>
        </p:nvCxnSpPr>
        <p:spPr>
          <a:xfrm flipH="1" flipV="1">
            <a:off x="10576233" y="1910387"/>
            <a:ext cx="925313" cy="3908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hteck 72"/>
          <p:cNvSpPr/>
          <p:nvPr/>
        </p:nvSpPr>
        <p:spPr>
          <a:xfrm>
            <a:off x="10038015" y="1276523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10399679" y="2266563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11488366" y="2288009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3" name="Gerade Verbindung mit Pfeil 82"/>
          <p:cNvCxnSpPr/>
          <p:nvPr/>
        </p:nvCxnSpPr>
        <p:spPr>
          <a:xfrm>
            <a:off x="10184073" y="2941986"/>
            <a:ext cx="1495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/>
          <p:cNvCxnSpPr/>
          <p:nvPr/>
        </p:nvCxnSpPr>
        <p:spPr>
          <a:xfrm flipV="1">
            <a:off x="10188457" y="1493773"/>
            <a:ext cx="0" cy="144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 87"/>
          <p:cNvSpPr/>
          <p:nvPr/>
        </p:nvSpPr>
        <p:spPr>
          <a:xfrm>
            <a:off x="11102555" y="2561229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Queen</a:t>
            </a:r>
          </a:p>
        </p:txBody>
      </p:sp>
      <p:sp>
        <p:nvSpPr>
          <p:cNvPr id="90" name="Ellipse 89"/>
          <p:cNvSpPr/>
          <p:nvPr/>
        </p:nvSpPr>
        <p:spPr>
          <a:xfrm>
            <a:off x="11315217" y="2515866"/>
            <a:ext cx="90000" cy="9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1" name="Gerader Verbinder 90"/>
          <p:cNvCxnSpPr>
            <a:stCxn id="90" idx="2"/>
          </p:cNvCxnSpPr>
          <p:nvPr/>
        </p:nvCxnSpPr>
        <p:spPr>
          <a:xfrm flipH="1" flipV="1">
            <a:off x="10512454" y="2321860"/>
            <a:ext cx="802763" cy="2390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hteck 91"/>
          <p:cNvSpPr/>
          <p:nvPr/>
        </p:nvSpPr>
        <p:spPr>
          <a:xfrm>
            <a:off x="10078510" y="998445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Output: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Embeddings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2358931" y="3894676"/>
            <a:ext cx="4390873" cy="2196339"/>
            <a:chOff x="2817992" y="4114610"/>
            <a:chExt cx="4390873" cy="2196339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817992" y="4114610"/>
              <a:ext cx="4390873" cy="2196339"/>
              <a:chOff x="3015616" y="4184651"/>
              <a:chExt cx="4390873" cy="2196339"/>
            </a:xfrm>
          </p:grpSpPr>
          <p:pic>
            <p:nvPicPr>
              <p:cNvPr id="9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l="2822" t="1945" r="1929"/>
              <a:stretch/>
            </p:blipFill>
            <p:spPr>
              <a:xfrm>
                <a:off x="5333390" y="4414012"/>
                <a:ext cx="2073099" cy="1966978"/>
              </a:xfrm>
              <a:prstGeom prst="rect">
                <a:avLst/>
              </a:prstGeom>
            </p:spPr>
          </p:pic>
          <p:sp>
            <p:nvSpPr>
              <p:cNvPr id="96" name="Rechteck 95"/>
              <p:cNvSpPr/>
              <p:nvPr/>
            </p:nvSpPr>
            <p:spPr>
              <a:xfrm>
                <a:off x="3572197" y="4184652"/>
                <a:ext cx="9971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“Sentence”</a:t>
                </a:r>
              </a:p>
            </p:txBody>
          </p:sp>
          <p:sp>
            <p:nvSpPr>
              <p:cNvPr id="97" name="Rechteck 96"/>
              <p:cNvSpPr/>
              <p:nvPr/>
            </p:nvSpPr>
            <p:spPr>
              <a:xfrm>
                <a:off x="5710515" y="4184651"/>
                <a:ext cx="16546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Random time series </a:t>
                </a:r>
              </a:p>
            </p:txBody>
          </p:sp>
          <p:pic>
            <p:nvPicPr>
              <p:cNvPr id="98" name="Picture 5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616" y="4414012"/>
                <a:ext cx="2062159" cy="1962644"/>
              </a:xfrm>
              <a:prstGeom prst="rect">
                <a:avLst/>
              </a:prstGeom>
            </p:spPr>
          </p:pic>
        </p:grpSp>
        <p:cxnSp>
          <p:nvCxnSpPr>
            <p:cNvPr id="19" name="Gerade Verbindung mit Pfeil 18"/>
            <p:cNvCxnSpPr/>
            <p:nvPr/>
          </p:nvCxnSpPr>
          <p:spPr>
            <a:xfrm>
              <a:off x="3533775" y="4786313"/>
              <a:ext cx="909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>
              <a:off x="4443143" y="4695826"/>
              <a:ext cx="0" cy="166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>
            <a:xfrm>
              <a:off x="3533775" y="4702969"/>
              <a:ext cx="0" cy="166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/>
            <p:cNvCxnSpPr/>
            <p:nvPr/>
          </p:nvCxnSpPr>
          <p:spPr>
            <a:xfrm>
              <a:off x="5978164" y="5010151"/>
              <a:ext cx="5740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>
            <a:xfrm>
              <a:off x="6552181" y="4919664"/>
              <a:ext cx="0" cy="166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>
            <a:xfrm>
              <a:off x="5978164" y="4917281"/>
              <a:ext cx="0" cy="166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3615644" y="4565021"/>
                  <a:ext cx="678327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𝑐𝑜𝑛𝑡𝑒𝑥𝑡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644" y="4565021"/>
                  <a:ext cx="67832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uppieren 29"/>
            <p:cNvGrpSpPr/>
            <p:nvPr/>
          </p:nvGrpSpPr>
          <p:grpSpPr>
            <a:xfrm>
              <a:off x="3707875" y="4917281"/>
              <a:ext cx="719684" cy="457941"/>
              <a:chOff x="3596537" y="4917281"/>
              <a:chExt cx="719684" cy="457941"/>
            </a:xfrm>
          </p:grpSpPr>
          <p:cxnSp>
            <p:nvCxnSpPr>
              <p:cNvPr id="100" name="Gerade Verbindung mit Pfeil 99"/>
              <p:cNvCxnSpPr/>
              <p:nvPr/>
            </p:nvCxnSpPr>
            <p:spPr>
              <a:xfrm>
                <a:off x="3669371" y="5010151"/>
                <a:ext cx="5740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/>
              <p:cNvCxnSpPr/>
              <p:nvPr/>
            </p:nvCxnSpPr>
            <p:spPr>
              <a:xfrm>
                <a:off x="4243388" y="4919664"/>
                <a:ext cx="0" cy="1666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/>
              <p:cNvCxnSpPr/>
              <p:nvPr/>
            </p:nvCxnSpPr>
            <p:spPr>
              <a:xfrm>
                <a:off x="3669371" y="4917281"/>
                <a:ext cx="0" cy="1666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Rechteck 107"/>
                  <p:cNvSpPr/>
                  <p:nvPr/>
                </p:nvSpPr>
                <p:spPr>
                  <a:xfrm>
                    <a:off x="3596537" y="4975112"/>
                    <a:ext cx="71968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AT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𝑝𝑜𝑠𝑖𝑡𝑖𝑣𝑒</m:t>
                          </m:r>
                          <m:r>
                            <a:rPr lang="de-AT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0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AT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𝑠𝑎𝑚𝑝𝑙𝑒</m:t>
                          </m:r>
                        </m:oMath>
                      </m:oMathPara>
                    </a14:m>
                    <a:endParaRPr lang="de-DE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Rechteck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6537" y="4975112"/>
                    <a:ext cx="71968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/>
                <p:cNvSpPr/>
                <p:nvPr/>
              </p:nvSpPr>
              <p:spPr>
                <a:xfrm>
                  <a:off x="5874873" y="4998983"/>
                  <a:ext cx="7805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𝑛𝑒𝑔𝑎𝑡𝑖𝑣𝑒</m:t>
                        </m:r>
                        <m:r>
                          <a:rPr lang="de-AT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AT" sz="1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Rechteck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73" y="4998983"/>
                  <a:ext cx="78059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echteck 33"/>
          <p:cNvSpPr/>
          <p:nvPr/>
        </p:nvSpPr>
        <p:spPr>
          <a:xfrm>
            <a:off x="669270" y="3892319"/>
            <a:ext cx="161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time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series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</p:txBody>
      </p:sp>
      <p:sp>
        <p:nvSpPr>
          <p:cNvPr id="58" name="Rechteck 57"/>
          <p:cNvSpPr/>
          <p:nvPr/>
        </p:nvSpPr>
        <p:spPr>
          <a:xfrm>
            <a:off x="7585989" y="3892475"/>
            <a:ext cx="4552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Automatic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extraction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Suitable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multivariat time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series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varying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length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Transferability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Disadvantage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Unsupervised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setup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Value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embedding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cannot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linked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any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physical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meaning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8767">
              <a:buClr>
                <a:schemeClr val="bg1">
                  <a:lumMod val="50000"/>
                </a:schemeClr>
              </a:buClr>
            </a:pPr>
            <a:r>
              <a:rPr lang="en-US" sz="4000" noProof="0" dirty="0"/>
              <a:t>b. </a:t>
            </a:r>
            <a:r>
              <a:rPr lang="en-US" sz="4000" dirty="0"/>
              <a:t>Analyze </a:t>
            </a:r>
            <a:r>
              <a:rPr lang="en-US" sz="4000" dirty="0" err="1"/>
              <a:t>Embeddings</a:t>
            </a:r>
            <a:endParaRPr lang="en-US" sz="4000" noProof="0" dirty="0">
              <a:ea typeface="Cambria Math" panose="02040503050406030204" pitchFamily="18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09600" y="1325607"/>
            <a:ext cx="4719929" cy="4270860"/>
          </a:xfrm>
        </p:spPr>
        <p:txBody>
          <a:bodyPr>
            <a:normAutofit fontScale="77500" lnSpcReduction="20000"/>
          </a:bodyPr>
          <a:lstStyle/>
          <a:p>
            <a:pPr marL="48767" indent="0">
              <a:buNone/>
            </a:pPr>
            <a:r>
              <a:rPr lang="en-US" sz="2000" noProof="0" dirty="0"/>
              <a:t>Metrics to analyze distance:</a:t>
            </a:r>
          </a:p>
          <a:p>
            <a:r>
              <a:rPr lang="en-US" sz="2000" noProof="0" dirty="0"/>
              <a:t>Subtract feature with reference signals</a:t>
            </a:r>
          </a:p>
          <a:p>
            <a:r>
              <a:rPr lang="en-US" sz="2000" noProof="0" dirty="0"/>
              <a:t>Euclidean distance</a:t>
            </a:r>
          </a:p>
          <a:p>
            <a:r>
              <a:rPr lang="en-US" sz="2000" noProof="0" dirty="0"/>
              <a:t>Cosine similarity</a:t>
            </a:r>
          </a:p>
          <a:p>
            <a:r>
              <a:rPr lang="en-US" sz="2000" noProof="0" dirty="0"/>
              <a:t>Dynamic time wrapping</a:t>
            </a:r>
          </a:p>
          <a:p>
            <a:r>
              <a:rPr lang="en-US" sz="2000" noProof="0" dirty="0"/>
              <a:t>…</a:t>
            </a:r>
          </a:p>
          <a:p>
            <a:pPr marL="48767" indent="0">
              <a:buNone/>
            </a:pPr>
            <a:r>
              <a:rPr lang="en-US" sz="2000" noProof="0" dirty="0"/>
              <a:t>Clustering to find centers:</a:t>
            </a:r>
          </a:p>
          <a:p>
            <a:r>
              <a:rPr lang="en-US" sz="2000" noProof="0" dirty="0"/>
              <a:t>K-Means</a:t>
            </a:r>
          </a:p>
          <a:p>
            <a:r>
              <a:rPr lang="en-US" sz="2000" noProof="0" dirty="0"/>
              <a:t>DBSCAN</a:t>
            </a:r>
          </a:p>
          <a:p>
            <a:r>
              <a:rPr lang="en-US" sz="2000" noProof="0" dirty="0"/>
              <a:t>…</a:t>
            </a:r>
          </a:p>
          <a:p>
            <a:pPr marL="48767" indent="0">
              <a:buNone/>
            </a:pPr>
            <a:r>
              <a:rPr lang="en-US" sz="2000" noProof="0" dirty="0"/>
              <a:t>Dimension reduction to explore data:</a:t>
            </a:r>
          </a:p>
          <a:p>
            <a:r>
              <a:rPr lang="en-US" sz="2000" noProof="0" dirty="0"/>
              <a:t>2D t-SNE</a:t>
            </a:r>
          </a:p>
          <a:p>
            <a:r>
              <a:rPr lang="en-US" sz="2000" noProof="0" dirty="0"/>
              <a:t>PCA</a:t>
            </a:r>
          </a:p>
          <a:p>
            <a:r>
              <a:rPr lang="en-US" sz="2000" noProof="0" dirty="0"/>
              <a:t>…</a:t>
            </a:r>
          </a:p>
          <a:p>
            <a:endParaRPr lang="en-US" sz="2000" noProof="0" dirty="0"/>
          </a:p>
          <a:p>
            <a:pPr marL="48767" indent="0">
              <a:buNone/>
            </a:pPr>
            <a:endParaRPr lang="en-US" sz="2000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6628369" y="313439"/>
            <a:ext cx="1939225" cy="2056332"/>
            <a:chOff x="6628369" y="313439"/>
            <a:chExt cx="1939225" cy="2056332"/>
          </a:xfrm>
        </p:grpSpPr>
        <p:sp>
          <p:nvSpPr>
            <p:cNvPr id="20" name="Ellipse 19"/>
            <p:cNvSpPr/>
            <p:nvPr/>
          </p:nvSpPr>
          <p:spPr>
            <a:xfrm>
              <a:off x="7150704" y="971756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983146" y="686257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Time </a:t>
              </a:r>
              <a:r>
                <a:rPr lang="de-AT" sz="10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serie</a:t>
              </a:r>
              <a:r>
                <a:rPr lang="de-AT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2</a:t>
              </a:r>
              <a:endParaRPr lang="de-DE" sz="10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751345" y="1332654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Time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serie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1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51488" y="1938715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Time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serie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3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7186514" y="1599587"/>
              <a:ext cx="90000" cy="9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5" name="Gerader Verbinder 24"/>
            <p:cNvCxnSpPr>
              <a:stCxn id="20" idx="4"/>
              <a:endCxn id="24" idx="0"/>
            </p:cNvCxnSpPr>
            <p:nvPr/>
          </p:nvCxnSpPr>
          <p:spPr>
            <a:xfrm>
              <a:off x="7195704" y="1061756"/>
              <a:ext cx="35810" cy="53783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>
              <a:stCxn id="24" idx="4"/>
            </p:cNvCxnSpPr>
            <p:nvPr/>
          </p:nvCxnSpPr>
          <p:spPr>
            <a:xfrm flipH="1">
              <a:off x="7132090" y="1689587"/>
              <a:ext cx="99424" cy="22490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>
              <a:endCxn id="24" idx="6"/>
            </p:cNvCxnSpPr>
            <p:nvPr/>
          </p:nvCxnSpPr>
          <p:spPr>
            <a:xfrm flipH="1">
              <a:off x="7276514" y="1629512"/>
              <a:ext cx="883674" cy="1507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7"/>
            <p:cNvSpPr/>
            <p:nvPr/>
          </p:nvSpPr>
          <p:spPr>
            <a:xfrm>
              <a:off x="6702486" y="569771"/>
              <a:ext cx="1800000" cy="18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Ellipse 28"/>
            <p:cNvSpPr/>
            <p:nvPr/>
          </p:nvSpPr>
          <p:spPr>
            <a:xfrm>
              <a:off x="7064150" y="1893352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Ellipse 29"/>
            <p:cNvSpPr/>
            <p:nvPr/>
          </p:nvSpPr>
          <p:spPr>
            <a:xfrm>
              <a:off x="8152837" y="1581257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/>
                <p:cNvSpPr/>
                <p:nvPr/>
              </p:nvSpPr>
              <p:spPr>
                <a:xfrm>
                  <a:off x="7101279" y="1671466"/>
                  <a:ext cx="8212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hteck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279" y="1671466"/>
                  <a:ext cx="821250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/>
            <p:cNvCxnSpPr/>
            <p:nvPr/>
          </p:nvCxnSpPr>
          <p:spPr>
            <a:xfrm>
              <a:off x="6848544" y="2235234"/>
              <a:ext cx="1495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/>
            <p:cNvCxnSpPr/>
            <p:nvPr/>
          </p:nvCxnSpPr>
          <p:spPr>
            <a:xfrm flipV="1">
              <a:off x="6852928" y="787021"/>
              <a:ext cx="0" cy="144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/>
            <p:nvPr/>
          </p:nvSpPr>
          <p:spPr>
            <a:xfrm>
              <a:off x="6628369" y="313439"/>
              <a:ext cx="18578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Metrics</a:t>
              </a:r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to</a:t>
              </a:r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analyze</a:t>
              </a:r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distance</a:t>
              </a:r>
              <a:endParaRPr lang="de-DE" sz="1200" u="sng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6702486" y="2370123"/>
            <a:ext cx="1865108" cy="2067837"/>
            <a:chOff x="6702486" y="2370123"/>
            <a:chExt cx="1865108" cy="2067837"/>
          </a:xfrm>
        </p:grpSpPr>
        <p:sp>
          <p:nvSpPr>
            <p:cNvPr id="34" name="Ellipse 33"/>
            <p:cNvSpPr/>
            <p:nvPr/>
          </p:nvSpPr>
          <p:spPr>
            <a:xfrm>
              <a:off x="7150704" y="3039945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6983146" y="2754446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Time </a:t>
              </a:r>
              <a:r>
                <a:rPr lang="de-AT" sz="10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serie</a:t>
              </a:r>
              <a:r>
                <a:rPr lang="de-AT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2</a:t>
              </a:r>
              <a:endParaRPr lang="de-DE" sz="10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7751345" y="3400843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Time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serie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1</a:t>
              </a:r>
            </a:p>
          </p:txBody>
        </p:sp>
        <p:sp>
          <p:nvSpPr>
            <p:cNvPr id="38" name="Rechteck 37"/>
            <p:cNvSpPr/>
            <p:nvPr/>
          </p:nvSpPr>
          <p:spPr>
            <a:xfrm>
              <a:off x="6851488" y="4006904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Time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serie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3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6702486" y="2637960"/>
              <a:ext cx="1800000" cy="18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4" name="Ellipse 43"/>
            <p:cNvSpPr/>
            <p:nvPr/>
          </p:nvSpPr>
          <p:spPr>
            <a:xfrm>
              <a:off x="7064150" y="3961541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Ellipse 44"/>
            <p:cNvSpPr/>
            <p:nvPr/>
          </p:nvSpPr>
          <p:spPr>
            <a:xfrm>
              <a:off x="8152837" y="3649446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47" name="Gerade Verbindung mit Pfeil 46"/>
            <p:cNvCxnSpPr/>
            <p:nvPr/>
          </p:nvCxnSpPr>
          <p:spPr>
            <a:xfrm>
              <a:off x="6848544" y="4303423"/>
              <a:ext cx="1495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/>
            <p:nvPr/>
          </p:nvCxnSpPr>
          <p:spPr>
            <a:xfrm flipV="1">
              <a:off x="6852928" y="2855210"/>
              <a:ext cx="0" cy="144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hteck 49"/>
            <p:cNvSpPr/>
            <p:nvPr/>
          </p:nvSpPr>
          <p:spPr>
            <a:xfrm>
              <a:off x="6797995" y="2370123"/>
              <a:ext cx="17320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Clustering </a:t>
              </a:r>
              <a:r>
                <a:rPr lang="de-AT" sz="12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to</a:t>
              </a:r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find </a:t>
              </a:r>
              <a:r>
                <a:rPr lang="de-AT" sz="12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centers</a:t>
              </a:r>
              <a:endParaRPr lang="de-DE" sz="1200" u="sng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1" name="Ellipse 50"/>
            <p:cNvSpPr/>
            <p:nvPr/>
          </p:nvSpPr>
          <p:spPr>
            <a:xfrm>
              <a:off x="7303104" y="3192345"/>
              <a:ext cx="90000" cy="9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2" name="Ellipse 51"/>
            <p:cNvSpPr/>
            <p:nvPr/>
          </p:nvSpPr>
          <p:spPr>
            <a:xfrm>
              <a:off x="7264676" y="3071510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3" name="Ellipse 52"/>
            <p:cNvSpPr/>
            <p:nvPr/>
          </p:nvSpPr>
          <p:spPr>
            <a:xfrm>
              <a:off x="7159410" y="3192345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4" name="Ellipse 53"/>
            <p:cNvSpPr/>
            <p:nvPr/>
          </p:nvSpPr>
          <p:spPr>
            <a:xfrm>
              <a:off x="7412883" y="3097729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Ellipse 54"/>
            <p:cNvSpPr/>
            <p:nvPr/>
          </p:nvSpPr>
          <p:spPr>
            <a:xfrm>
              <a:off x="7301270" y="3317530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Ellipse 55"/>
            <p:cNvSpPr/>
            <p:nvPr/>
          </p:nvSpPr>
          <p:spPr>
            <a:xfrm>
              <a:off x="8107837" y="3774351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7" name="Ellipse 56"/>
            <p:cNvSpPr/>
            <p:nvPr/>
          </p:nvSpPr>
          <p:spPr>
            <a:xfrm>
              <a:off x="7455504" y="3344745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8024022" y="3647064"/>
              <a:ext cx="90000" cy="9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7952729" y="3754388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Ellipse 61"/>
            <p:cNvSpPr/>
            <p:nvPr/>
          </p:nvSpPr>
          <p:spPr>
            <a:xfrm>
              <a:off x="7882962" y="3633840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3" name="Ellipse 62"/>
            <p:cNvSpPr/>
            <p:nvPr/>
          </p:nvSpPr>
          <p:spPr>
            <a:xfrm>
              <a:off x="7180303" y="3938906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7095817" y="3849875"/>
              <a:ext cx="90000" cy="9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7224061" y="3799388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Ellipse 65"/>
            <p:cNvSpPr/>
            <p:nvPr/>
          </p:nvSpPr>
          <p:spPr>
            <a:xfrm>
              <a:off x="7090303" y="3692064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7" name="Ellipse 66"/>
            <p:cNvSpPr/>
            <p:nvPr/>
          </p:nvSpPr>
          <p:spPr>
            <a:xfrm>
              <a:off x="6918037" y="3633840"/>
              <a:ext cx="499526" cy="458668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010685" y="2966347"/>
              <a:ext cx="712495" cy="553773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816288" y="3563469"/>
              <a:ext cx="527982" cy="375437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5870591" y="4471928"/>
            <a:ext cx="3613721" cy="2069902"/>
            <a:chOff x="5870591" y="4471928"/>
            <a:chExt cx="3613721" cy="2069902"/>
          </a:xfrm>
        </p:grpSpPr>
        <p:pic>
          <p:nvPicPr>
            <p:cNvPr id="1026" name="Picture 2" descr="Figure 1 from Semi-supervised nonlinear dimensionality reduction ..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620" y="4935146"/>
              <a:ext cx="3275945" cy="141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hteck 69"/>
            <p:cNvSpPr/>
            <p:nvPr/>
          </p:nvSpPr>
          <p:spPr>
            <a:xfrm>
              <a:off x="5870591" y="4741830"/>
              <a:ext cx="3613721" cy="18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1" name="Rechteck 70"/>
            <p:cNvSpPr/>
            <p:nvPr/>
          </p:nvSpPr>
          <p:spPr>
            <a:xfrm>
              <a:off x="6419062" y="4471928"/>
              <a:ext cx="24393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Dimension reduction to explore data</a:t>
              </a:r>
              <a:endParaRPr lang="de-DE" sz="1200" u="sng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9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218056"/>
            <a:ext cx="10664651" cy="564430"/>
          </a:xfrm>
        </p:spPr>
        <p:txBody>
          <a:bodyPr anchor="t">
            <a:normAutofit/>
          </a:bodyPr>
          <a:lstStyle/>
          <a:p>
            <a:endParaRPr lang="en-US" sz="2400" noProof="0" dirty="0">
              <a:solidFill>
                <a:schemeClr val="bg1">
                  <a:lumMod val="50000"/>
                </a:schemeClr>
              </a:solidFill>
            </a:endParaRPr>
          </a:p>
          <a:p>
            <a:pPr marL="48767" indent="0">
              <a:buNone/>
            </a:pPr>
            <a:endParaRPr lang="en-US" sz="2400" i="1" noProof="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1" name="Titel 4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>
            <a:normAutofit/>
          </a:bodyPr>
          <a:lstStyle/>
          <a:p>
            <a:pPr marL="48767"/>
            <a:r>
              <a:rPr lang="en-US" sz="4000" noProof="0" dirty="0"/>
              <a:t>6. How can this be advantageous for our use cases?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564114" y="1354342"/>
            <a:ext cx="3459317" cy="4793767"/>
            <a:chOff x="564114" y="1733218"/>
            <a:chExt cx="3459317" cy="4793767"/>
          </a:xfrm>
        </p:grpSpPr>
        <p:sp>
          <p:nvSpPr>
            <p:cNvPr id="7" name="Rechteck 6"/>
            <p:cNvSpPr/>
            <p:nvPr/>
          </p:nvSpPr>
          <p:spPr>
            <a:xfrm>
              <a:off x="609600" y="1804420"/>
              <a:ext cx="3363288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8767"/>
              <a:r>
                <a:rPr lang="en-US" sz="1600" u="sng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Anomalie</a:t>
              </a:r>
              <a:r>
                <a:rPr lang="en-US" sz="16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detection</a:t>
              </a:r>
            </a:p>
            <a:p>
              <a:pPr marL="391667" indent="-342900">
                <a:buFont typeface="+mj-lt"/>
                <a:buAutoNum type="arabicPeriod"/>
              </a:pPr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Train model on reference signals.</a:t>
              </a:r>
            </a:p>
            <a:p>
              <a:pPr marL="391667" indent="-342900">
                <a:buFont typeface="+mj-lt"/>
                <a:buAutoNum type="arabicPeriod"/>
              </a:pPr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Measure distance to other signals.</a:t>
              </a:r>
            </a:p>
            <a:p>
              <a:pPr marL="48767"/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Investigate signals far away from reference	 </a:t>
              </a:r>
              <a:r>
                <a: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	</a:t>
              </a:r>
            </a:p>
          </p:txBody>
        </p:sp>
        <p:cxnSp>
          <p:nvCxnSpPr>
            <p:cNvPr id="9" name="Gerader Verbinder 8"/>
            <p:cNvCxnSpPr/>
            <p:nvPr/>
          </p:nvCxnSpPr>
          <p:spPr>
            <a:xfrm>
              <a:off x="4023431" y="1733218"/>
              <a:ext cx="0" cy="3543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lipse 70"/>
            <p:cNvSpPr/>
            <p:nvPr/>
          </p:nvSpPr>
          <p:spPr>
            <a:xfrm>
              <a:off x="1687033" y="5860324"/>
              <a:ext cx="90000" cy="90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1230022" y="4726985"/>
              <a:ext cx="1800000" cy="18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93" name="Gerade Verbindung mit Pfeil 92"/>
            <p:cNvCxnSpPr/>
            <p:nvPr/>
          </p:nvCxnSpPr>
          <p:spPr>
            <a:xfrm>
              <a:off x="1376080" y="6392448"/>
              <a:ext cx="1495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/>
            <p:cNvCxnSpPr/>
            <p:nvPr/>
          </p:nvCxnSpPr>
          <p:spPr>
            <a:xfrm flipV="1">
              <a:off x="1380464" y="4944235"/>
              <a:ext cx="0" cy="144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ieren 24"/>
            <p:cNvGrpSpPr/>
            <p:nvPr/>
          </p:nvGrpSpPr>
          <p:grpSpPr>
            <a:xfrm>
              <a:off x="1854532" y="5731539"/>
              <a:ext cx="239789" cy="320122"/>
              <a:chOff x="1746408" y="5605012"/>
              <a:chExt cx="239789" cy="320122"/>
            </a:xfrm>
          </p:grpSpPr>
          <p:sp>
            <p:nvSpPr>
              <p:cNvPr id="112" name="Ellipse 111"/>
              <p:cNvSpPr/>
              <p:nvPr/>
            </p:nvSpPr>
            <p:spPr>
              <a:xfrm>
                <a:off x="1896197" y="5740371"/>
                <a:ext cx="90000" cy="9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1851507" y="5605012"/>
                <a:ext cx="90000" cy="9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1800521" y="5835134"/>
                <a:ext cx="90000" cy="9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1746408" y="5746185"/>
                <a:ext cx="90000" cy="9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122" name="Rechteck 121"/>
            <p:cNvSpPr/>
            <p:nvPr/>
          </p:nvSpPr>
          <p:spPr>
            <a:xfrm>
              <a:off x="1988724" y="5658338"/>
              <a:ext cx="9196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New Signals</a:t>
              </a:r>
              <a:endParaRPr lang="de-DE" sz="12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3" name="Ellipse 122"/>
            <p:cNvSpPr/>
            <p:nvPr/>
          </p:nvSpPr>
          <p:spPr>
            <a:xfrm>
              <a:off x="2496148" y="5190903"/>
              <a:ext cx="90000" cy="9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3079270" y="5024127"/>
              <a:ext cx="9268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Is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this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signal</a:t>
              </a:r>
              <a:endParaRPr lang="de-AT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faulty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?</a:t>
              </a:r>
              <a:endParaRPr lang="de-DE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Bogen 21"/>
            <p:cNvSpPr/>
            <p:nvPr/>
          </p:nvSpPr>
          <p:spPr>
            <a:xfrm rot="4706826">
              <a:off x="1751045" y="3543032"/>
              <a:ext cx="1487965" cy="1880426"/>
            </a:xfrm>
            <a:prstGeom prst="arc">
              <a:avLst>
                <a:gd name="adj1" fmla="val 16920384"/>
                <a:gd name="adj2" fmla="val 0"/>
              </a:avLst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5" name="Picture 14"/>
            <p:cNvPicPr>
              <a:picLocks noChangeAspect="1"/>
            </p:cNvPicPr>
            <p:nvPr/>
          </p:nvPicPr>
          <p:blipFill rotWithShape="1">
            <a:blip r:embed="rId3"/>
            <a:srcRect l="2822" t="1945" r="1929"/>
            <a:stretch/>
          </p:blipFill>
          <p:spPr>
            <a:xfrm>
              <a:off x="581892" y="3236954"/>
              <a:ext cx="1298623" cy="1232147"/>
            </a:xfrm>
            <a:prstGeom prst="rect">
              <a:avLst/>
            </a:prstGeom>
          </p:spPr>
        </p:pic>
        <p:pic>
          <p:nvPicPr>
            <p:cNvPr id="236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940" y="3216926"/>
              <a:ext cx="1293079" cy="1230677"/>
            </a:xfrm>
            <a:prstGeom prst="rect">
              <a:avLst/>
            </a:prstGeom>
          </p:spPr>
        </p:pic>
        <p:sp>
          <p:nvSpPr>
            <p:cNvPr id="237" name="Bogen 236"/>
            <p:cNvSpPr/>
            <p:nvPr/>
          </p:nvSpPr>
          <p:spPr>
            <a:xfrm rot="4706826" flipV="1">
              <a:off x="700905" y="4583464"/>
              <a:ext cx="1487965" cy="1269429"/>
            </a:xfrm>
            <a:prstGeom prst="arc">
              <a:avLst>
                <a:gd name="adj1" fmla="val 11413949"/>
                <a:gd name="adj2" fmla="val 0"/>
              </a:avLst>
            </a:prstGeom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Rechteck 237"/>
            <p:cNvSpPr/>
            <p:nvPr/>
          </p:nvSpPr>
          <p:spPr>
            <a:xfrm>
              <a:off x="1504437" y="4452757"/>
              <a:ext cx="12811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Embedding Space</a:t>
              </a:r>
              <a:endParaRPr lang="de-DE" sz="1200" u="sng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2" name="Rechteck 71"/>
            <p:cNvSpPr/>
            <p:nvPr/>
          </p:nvSpPr>
          <p:spPr>
            <a:xfrm>
              <a:off x="564114" y="2984995"/>
              <a:ext cx="1505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Reference </a:t>
              </a:r>
              <a:r>
                <a:rPr lang="de-AT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signals</a:t>
              </a:r>
              <a:endParaRPr lang="de-DE" sz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Rechteck 73"/>
            <p:cNvSpPr/>
            <p:nvPr/>
          </p:nvSpPr>
          <p:spPr>
            <a:xfrm>
              <a:off x="2635558" y="2998208"/>
              <a:ext cx="9100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New </a:t>
              </a:r>
              <a:r>
                <a:rPr lang="de-AT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signals</a:t>
              </a:r>
              <a:endParaRPr lang="de-DE" sz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2906884" y="1386738"/>
            <a:ext cx="5909821" cy="5316813"/>
            <a:chOff x="2906884" y="1386738"/>
            <a:chExt cx="5909821" cy="5316813"/>
          </a:xfrm>
        </p:grpSpPr>
        <p:sp>
          <p:nvSpPr>
            <p:cNvPr id="173" name="Rechteck 172"/>
            <p:cNvSpPr/>
            <p:nvPr/>
          </p:nvSpPr>
          <p:spPr>
            <a:xfrm>
              <a:off x="6142583" y="4963501"/>
              <a:ext cx="26741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Is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there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a </a:t>
              </a:r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known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  <a:p>
              <a:pPr algn="ctr"/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dependency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?</a:t>
              </a:r>
              <a:endParaRPr lang="de-DE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4267592" y="1386738"/>
              <a:ext cx="3488758" cy="4770011"/>
              <a:chOff x="4267592" y="1386738"/>
              <a:chExt cx="3488758" cy="4770011"/>
            </a:xfrm>
          </p:grpSpPr>
          <p:sp>
            <p:nvSpPr>
              <p:cNvPr id="18" name="Ellipse 17"/>
              <p:cNvSpPr/>
              <p:nvPr/>
            </p:nvSpPr>
            <p:spPr>
              <a:xfrm>
                <a:off x="5199715" y="5206542"/>
                <a:ext cx="700666" cy="62756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5" name="Gerader Verbinder 64"/>
              <p:cNvCxnSpPr/>
              <p:nvPr/>
            </p:nvCxnSpPr>
            <p:spPr>
              <a:xfrm>
                <a:off x="7756350" y="1414671"/>
                <a:ext cx="0" cy="35432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hteck 67"/>
              <p:cNvSpPr/>
              <p:nvPr/>
            </p:nvSpPr>
            <p:spPr>
              <a:xfrm>
                <a:off x="4267592" y="1386738"/>
                <a:ext cx="3363288" cy="1415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7"/>
                <a:r>
                  <a:rPr lang="en-US" sz="1600" u="sng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Find dependencies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Train model on component signals.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Measure distance to other components.</a:t>
                </a:r>
              </a:p>
              <a:p>
                <a:pPr marL="48767"/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Investigate components close to each other	 	</a:t>
                </a:r>
              </a:p>
            </p:txBody>
          </p:sp>
          <p:sp>
            <p:nvSpPr>
              <p:cNvPr id="128" name="Rechteck 127"/>
              <p:cNvSpPr/>
              <p:nvPr/>
            </p:nvSpPr>
            <p:spPr>
              <a:xfrm>
                <a:off x="4880510" y="4356749"/>
                <a:ext cx="1800000" cy="180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29" name="Gerade Verbindung mit Pfeil 128"/>
              <p:cNvCxnSpPr/>
              <p:nvPr/>
            </p:nvCxnSpPr>
            <p:spPr>
              <a:xfrm>
                <a:off x="5026568" y="6022212"/>
                <a:ext cx="14957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mit Pfeil 129"/>
              <p:cNvCxnSpPr/>
              <p:nvPr/>
            </p:nvCxnSpPr>
            <p:spPr>
              <a:xfrm flipV="1">
                <a:off x="5030952" y="4573999"/>
                <a:ext cx="0" cy="14434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Rechteck 141"/>
              <p:cNvSpPr/>
              <p:nvPr/>
            </p:nvSpPr>
            <p:spPr>
              <a:xfrm>
                <a:off x="5026568" y="4817212"/>
                <a:ext cx="8915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AT" sz="1000" dirty="0">
                    <a:solidFill>
                      <a:schemeClr val="tx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Alarms </a:t>
                </a:r>
              </a:p>
              <a:p>
                <a:pPr algn="ctr"/>
                <a:r>
                  <a:rPr lang="de-AT" sz="1000" dirty="0" err="1">
                    <a:solidFill>
                      <a:schemeClr val="tx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component</a:t>
                </a:r>
                <a:r>
                  <a:rPr lang="de-AT" sz="1000" dirty="0">
                    <a:solidFill>
                      <a:schemeClr val="tx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1</a:t>
                </a:r>
                <a:endParaRPr lang="de-DE" sz="10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58" name="Rechteck 157"/>
              <p:cNvSpPr/>
              <p:nvPr/>
            </p:nvSpPr>
            <p:spPr>
              <a:xfrm>
                <a:off x="5710492" y="5520322"/>
                <a:ext cx="8771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AT" sz="100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Alarms </a:t>
                </a:r>
              </a:p>
              <a:p>
                <a:pPr algn="ctr"/>
                <a:r>
                  <a:rPr lang="de-AT" sz="1000" dirty="0" err="1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component</a:t>
                </a:r>
                <a:r>
                  <a:rPr lang="de-AT" sz="100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2</a:t>
                </a:r>
                <a:endParaRPr lang="de-DE" sz="10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2" name="Rechteck 171"/>
              <p:cNvSpPr/>
              <p:nvPr/>
            </p:nvSpPr>
            <p:spPr>
              <a:xfrm>
                <a:off x="5696065" y="4403332"/>
                <a:ext cx="8915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AT" sz="1000" dirty="0">
                    <a:solidFill>
                      <a:srgbClr val="00B05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Alarms </a:t>
                </a:r>
              </a:p>
              <a:p>
                <a:pPr algn="ctr"/>
                <a:r>
                  <a:rPr lang="de-AT" sz="1000" dirty="0" err="1">
                    <a:solidFill>
                      <a:srgbClr val="00B05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component</a:t>
                </a:r>
                <a:r>
                  <a:rPr lang="de-AT" sz="1000" dirty="0">
                    <a:solidFill>
                      <a:srgbClr val="00B05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3</a:t>
                </a:r>
                <a:endParaRPr lang="de-DE" sz="1000" dirty="0">
                  <a:solidFill>
                    <a:srgbClr val="00B05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41" name="Rechteck 240"/>
              <p:cNvSpPr/>
              <p:nvPr/>
            </p:nvSpPr>
            <p:spPr>
              <a:xfrm>
                <a:off x="5105211" y="4080075"/>
                <a:ext cx="12811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AT" sz="1200" u="sng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Embedding Space</a:t>
                </a:r>
                <a:endParaRPr lang="de-DE" sz="1200" u="sng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grpSp>
            <p:nvGrpSpPr>
              <p:cNvPr id="279" name="Gruppieren 278"/>
              <p:cNvGrpSpPr/>
              <p:nvPr/>
            </p:nvGrpSpPr>
            <p:grpSpPr>
              <a:xfrm>
                <a:off x="4283757" y="2795390"/>
                <a:ext cx="2638119" cy="1040264"/>
                <a:chOff x="8841653" y="2308040"/>
                <a:chExt cx="2638119" cy="1040264"/>
              </a:xfrm>
            </p:grpSpPr>
            <p:sp>
              <p:nvSpPr>
                <p:cNvPr id="281" name="Textfeld 280"/>
                <p:cNvSpPr txBox="1"/>
                <p:nvPr/>
              </p:nvSpPr>
              <p:spPr>
                <a:xfrm>
                  <a:off x="8841653" y="2423783"/>
                  <a:ext cx="369332" cy="550347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r>
                    <a:rPr lang="de-DE" sz="1200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Time</a:t>
                  </a:r>
                </a:p>
              </p:txBody>
            </p:sp>
            <p:sp>
              <p:nvSpPr>
                <p:cNvPr id="282" name="Textfeld 281"/>
                <p:cNvSpPr txBox="1"/>
                <p:nvPr/>
              </p:nvSpPr>
              <p:spPr>
                <a:xfrm>
                  <a:off x="9560185" y="3071305"/>
                  <a:ext cx="1879272" cy="276999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r>
                    <a:rPr lang="de-DE" sz="1200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Alarms </a:t>
                  </a:r>
                  <a:r>
                    <a:rPr lang="de-DE" sz="1200" dirty="0" err="1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of</a:t>
                  </a:r>
                  <a:r>
                    <a:rPr lang="de-DE" sz="1200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 </a:t>
                  </a:r>
                  <a:r>
                    <a:rPr lang="de-DE" sz="1200" dirty="0" err="1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components</a:t>
                  </a:r>
                  <a:endPara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pic>
              <p:nvPicPr>
                <p:cNvPr id="280" name="Picture 35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7FBFF"/>
                    </a:clrFrom>
                    <a:clrTo>
                      <a:srgbClr val="F7FB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64910" y="2308040"/>
                  <a:ext cx="2314862" cy="8300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3" name="Ellipse 282"/>
              <p:cNvSpPr/>
              <p:nvPr/>
            </p:nvSpPr>
            <p:spPr>
              <a:xfrm>
                <a:off x="5656007" y="5558255"/>
                <a:ext cx="90000" cy="9000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84" name="Ellipse 283"/>
              <p:cNvSpPr/>
              <p:nvPr/>
            </p:nvSpPr>
            <p:spPr>
              <a:xfrm>
                <a:off x="5342014" y="5326296"/>
                <a:ext cx="90000" cy="9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85" name="Ellipse 284"/>
              <p:cNvSpPr/>
              <p:nvPr/>
            </p:nvSpPr>
            <p:spPr>
              <a:xfrm>
                <a:off x="6185889" y="4807962"/>
                <a:ext cx="90000" cy="90000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00B05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87" name="Bogen 286"/>
              <p:cNvSpPr/>
              <p:nvPr/>
            </p:nvSpPr>
            <p:spPr>
              <a:xfrm rot="19615499">
                <a:off x="5712023" y="4980245"/>
                <a:ext cx="1399665" cy="794210"/>
              </a:xfrm>
              <a:prstGeom prst="arc">
                <a:avLst>
                  <a:gd name="adj1" fmla="val 13726768"/>
                  <a:gd name="adj2" fmla="val 0"/>
                </a:avLst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8" name="Textfeld 287"/>
            <p:cNvSpPr txBox="1"/>
            <p:nvPr/>
          </p:nvSpPr>
          <p:spPr>
            <a:xfrm>
              <a:off x="2906884" y="6272664"/>
              <a:ext cx="57632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L.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Felsberger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et al., ”Analyzing Failure Mechanism</a:t>
              </a:r>
            </a:p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in Complex Infrastructures”, 2020</a:t>
              </a:r>
              <a:endParaRPr lang="de-DE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8032135" y="1389683"/>
            <a:ext cx="4780885" cy="4797370"/>
            <a:chOff x="8032135" y="1389683"/>
            <a:chExt cx="4780885" cy="4797370"/>
          </a:xfrm>
        </p:grpSpPr>
        <p:sp>
          <p:nvSpPr>
            <p:cNvPr id="69" name="Rechteck 68"/>
            <p:cNvSpPr/>
            <p:nvPr/>
          </p:nvSpPr>
          <p:spPr>
            <a:xfrm>
              <a:off x="8032135" y="1389683"/>
              <a:ext cx="390586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8767"/>
              <a:r>
                <a:rPr lang="en-US" sz="16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Failure prediction</a:t>
              </a:r>
              <a:endParaRPr lang="en-US" sz="1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391667" indent="-342900">
                <a:buFont typeface="+mj-lt"/>
                <a:buAutoNum type="arabicPeriod"/>
              </a:pPr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Train model on window of existing </a:t>
              </a:r>
              <a:r>
                <a:rPr lang="en-US" sz="14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datapoints</a:t>
              </a:r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</a:p>
            <a:p>
              <a:pPr marL="391667" indent="-342900">
                <a:buFont typeface="+mj-lt"/>
                <a:buAutoNum type="arabicPeriod"/>
              </a:pPr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Measure distance to window of new </a:t>
              </a:r>
              <a:r>
                <a:rPr lang="en-US" sz="14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datapoints</a:t>
              </a:r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</a:p>
            <a:p>
              <a:pPr marL="48767"/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Investigate signal if change in distance</a:t>
              </a:r>
            </a:p>
            <a:p>
              <a:pPr marL="48767"/>
              <a:r>
                <a: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	 	</a:t>
              </a:r>
            </a:p>
          </p:txBody>
        </p:sp>
        <p:sp>
          <p:nvSpPr>
            <p:cNvPr id="177" name="Rechteck 176"/>
            <p:cNvSpPr/>
            <p:nvPr/>
          </p:nvSpPr>
          <p:spPr>
            <a:xfrm>
              <a:off x="8689710" y="4387053"/>
              <a:ext cx="1800000" cy="180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78" name="Gerade Verbindung mit Pfeil 177"/>
            <p:cNvCxnSpPr/>
            <p:nvPr/>
          </p:nvCxnSpPr>
          <p:spPr>
            <a:xfrm>
              <a:off x="8835768" y="6052516"/>
              <a:ext cx="1495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/>
            <p:cNvCxnSpPr/>
            <p:nvPr/>
          </p:nvCxnSpPr>
          <p:spPr>
            <a:xfrm flipV="1">
              <a:off x="8840152" y="4604303"/>
              <a:ext cx="0" cy="144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hteck 221"/>
            <p:cNvSpPr/>
            <p:nvPr/>
          </p:nvSpPr>
          <p:spPr>
            <a:xfrm>
              <a:off x="10138898" y="4005685"/>
              <a:ext cx="26741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Is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component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  <a:p>
              <a:pPr algn="ctr"/>
              <a:r>
                <a:rPr lang="de-AT" sz="12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breaking</a:t>
              </a:r>
              <a:r>
                <a:rPr lang="de-AT" sz="12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?</a:t>
              </a:r>
              <a:endParaRPr lang="de-DE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4" name="Ellipse 223"/>
            <p:cNvSpPr/>
            <p:nvPr/>
          </p:nvSpPr>
          <p:spPr>
            <a:xfrm>
              <a:off x="8945595" y="5787600"/>
              <a:ext cx="90000" cy="9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7" name="Ellipse 226"/>
            <p:cNvSpPr/>
            <p:nvPr/>
          </p:nvSpPr>
          <p:spPr>
            <a:xfrm>
              <a:off x="9338785" y="5734272"/>
              <a:ext cx="90000" cy="8910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9" name="Ellipse 228"/>
            <p:cNvSpPr/>
            <p:nvPr/>
          </p:nvSpPr>
          <p:spPr>
            <a:xfrm>
              <a:off x="9845236" y="5681558"/>
              <a:ext cx="90000" cy="8910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2" name="Ellipse 231"/>
            <p:cNvSpPr/>
            <p:nvPr/>
          </p:nvSpPr>
          <p:spPr>
            <a:xfrm>
              <a:off x="10083853" y="5088697"/>
              <a:ext cx="90000" cy="8910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0" name="Rechteck 239"/>
            <p:cNvSpPr/>
            <p:nvPr/>
          </p:nvSpPr>
          <p:spPr>
            <a:xfrm>
              <a:off x="8892733" y="4107923"/>
              <a:ext cx="12811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sz="1200" u="sng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Embedding Space</a:t>
              </a:r>
              <a:endParaRPr lang="de-DE" sz="1200" u="sng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8855887" y="5513128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1</a:t>
              </a:r>
            </a:p>
          </p:txBody>
        </p:sp>
        <p:sp>
          <p:nvSpPr>
            <p:cNvPr id="252" name="Textfeld 251"/>
            <p:cNvSpPr txBox="1"/>
            <p:nvPr/>
          </p:nvSpPr>
          <p:spPr>
            <a:xfrm>
              <a:off x="9241832" y="5482330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2</a:t>
              </a:r>
            </a:p>
          </p:txBody>
        </p:sp>
        <p:sp>
          <p:nvSpPr>
            <p:cNvPr id="253" name="Textfeld 252"/>
            <p:cNvSpPr txBox="1"/>
            <p:nvPr/>
          </p:nvSpPr>
          <p:spPr>
            <a:xfrm>
              <a:off x="9773445" y="5447073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3</a:t>
              </a:r>
            </a:p>
          </p:txBody>
        </p:sp>
        <p:sp>
          <p:nvSpPr>
            <p:cNvPr id="254" name="Textfeld 253"/>
            <p:cNvSpPr txBox="1"/>
            <p:nvPr/>
          </p:nvSpPr>
          <p:spPr>
            <a:xfrm>
              <a:off x="10005512" y="4873747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4</a:t>
              </a:r>
            </a:p>
          </p:txBody>
        </p:sp>
        <p:sp>
          <p:nvSpPr>
            <p:cNvPr id="262" name="Geschweifte Klammer rechts 261"/>
            <p:cNvSpPr/>
            <p:nvPr/>
          </p:nvSpPr>
          <p:spPr>
            <a:xfrm rot="16200000" flipH="1" flipV="1">
              <a:off x="8860368" y="3311319"/>
              <a:ext cx="133090" cy="745829"/>
            </a:xfrm>
            <a:prstGeom prst="rightBrace">
              <a:avLst>
                <a:gd name="adj1" fmla="val 38333"/>
                <a:gd name="adj2" fmla="val 4949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2" name="Geschweifte Klammer rechts 271"/>
            <p:cNvSpPr/>
            <p:nvPr/>
          </p:nvSpPr>
          <p:spPr>
            <a:xfrm rot="16200000" flipH="1" flipV="1">
              <a:off x="9902871" y="3300923"/>
              <a:ext cx="133090" cy="745829"/>
            </a:xfrm>
            <a:prstGeom prst="rightBrace">
              <a:avLst>
                <a:gd name="adj1" fmla="val 38333"/>
                <a:gd name="adj2" fmla="val 4949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3" name="Geschweifte Klammer rechts 272"/>
            <p:cNvSpPr/>
            <p:nvPr/>
          </p:nvSpPr>
          <p:spPr>
            <a:xfrm rot="16200000" flipH="1" flipV="1">
              <a:off x="9408709" y="3433539"/>
              <a:ext cx="133090" cy="745829"/>
            </a:xfrm>
            <a:prstGeom prst="rightBrace">
              <a:avLst>
                <a:gd name="adj1" fmla="val 38333"/>
                <a:gd name="adj2" fmla="val 4949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4" name="Geschweifte Klammer rechts 273"/>
            <p:cNvSpPr/>
            <p:nvPr/>
          </p:nvSpPr>
          <p:spPr>
            <a:xfrm rot="16200000" flipH="1" flipV="1">
              <a:off x="10400094" y="3432901"/>
              <a:ext cx="133090" cy="745829"/>
            </a:xfrm>
            <a:prstGeom prst="rightBrace">
              <a:avLst>
                <a:gd name="adj1" fmla="val 38333"/>
                <a:gd name="adj2" fmla="val 4949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5" name="Textfeld 274"/>
            <p:cNvSpPr txBox="1"/>
            <p:nvPr/>
          </p:nvSpPr>
          <p:spPr>
            <a:xfrm>
              <a:off x="10349848" y="3856977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4</a:t>
              </a:r>
            </a:p>
          </p:txBody>
        </p:sp>
        <p:sp>
          <p:nvSpPr>
            <p:cNvPr id="276" name="Textfeld 275"/>
            <p:cNvSpPr txBox="1"/>
            <p:nvPr/>
          </p:nvSpPr>
          <p:spPr>
            <a:xfrm>
              <a:off x="9852625" y="3856977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3</a:t>
              </a:r>
            </a:p>
          </p:txBody>
        </p:sp>
        <p:sp>
          <p:nvSpPr>
            <p:cNvPr id="277" name="Textfeld 276"/>
            <p:cNvSpPr txBox="1"/>
            <p:nvPr/>
          </p:nvSpPr>
          <p:spPr>
            <a:xfrm>
              <a:off x="9349096" y="3864909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2</a:t>
              </a:r>
            </a:p>
          </p:txBody>
        </p:sp>
        <p:sp>
          <p:nvSpPr>
            <p:cNvPr id="278" name="Textfeld 277"/>
            <p:cNvSpPr txBox="1"/>
            <p:nvPr/>
          </p:nvSpPr>
          <p:spPr>
            <a:xfrm>
              <a:off x="8801613" y="3872673"/>
              <a:ext cx="233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1</a:t>
              </a:r>
            </a:p>
          </p:txBody>
        </p:sp>
        <p:sp>
          <p:nvSpPr>
            <p:cNvPr id="286" name="Bogen 285"/>
            <p:cNvSpPr/>
            <p:nvPr/>
          </p:nvSpPr>
          <p:spPr>
            <a:xfrm rot="4706826">
              <a:off x="9515320" y="3774881"/>
              <a:ext cx="1264559" cy="1552889"/>
            </a:xfrm>
            <a:prstGeom prst="arc">
              <a:avLst>
                <a:gd name="adj1" fmla="val 13726768"/>
                <a:gd name="adj2" fmla="val 0"/>
              </a:avLst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How to generate noisy mock time series or signal (in Python ...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9" b="5940"/>
            <a:stretch/>
          </p:blipFill>
          <p:spPr bwMode="auto">
            <a:xfrm>
              <a:off x="8100968" y="2780081"/>
              <a:ext cx="2890391" cy="81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0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noProof="0" dirty="0"/>
              <a:t>7. Proof of Concept: Analysis of QH discharges</a:t>
            </a:r>
            <a:endParaRPr lang="en-US" sz="4000" noProof="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noProof="0" dirty="0"/>
              <a:t>Goal: </a:t>
            </a:r>
            <a:r>
              <a:rPr lang="en-US" sz="1800" u="sng" dirty="0" err="1"/>
              <a:t>Anomalie</a:t>
            </a:r>
            <a:r>
              <a:rPr lang="en-US" sz="1800" u="sng" dirty="0"/>
              <a:t> detection</a:t>
            </a:r>
          </a:p>
          <a:p>
            <a:pPr marL="0" indent="0">
              <a:buNone/>
            </a:pPr>
            <a:r>
              <a:rPr lang="en-US" sz="1800" noProof="0" dirty="0"/>
              <a:t>Input: Voltage &amp; Current of QH discharges:</a:t>
            </a:r>
          </a:p>
          <a:p>
            <a:pPr marL="834376" lvl="1" indent="-285750"/>
            <a:r>
              <a:rPr lang="en-US" sz="1600" noProof="0" dirty="0"/>
              <a:t> Size: 3249 discharges x 8 Signals x 16000 Sample points</a:t>
            </a:r>
          </a:p>
          <a:p>
            <a:pPr marL="0" indent="0">
              <a:buNone/>
            </a:pPr>
            <a:r>
              <a:rPr lang="en-US" sz="1800" noProof="0" dirty="0"/>
              <a:t>Output</a:t>
            </a:r>
            <a:r>
              <a:rPr lang="en-US" sz="2133" noProof="0" dirty="0"/>
              <a:t>: </a:t>
            </a:r>
          </a:p>
          <a:p>
            <a:pPr marL="891526" lvl="1" indent="-342900"/>
            <a:r>
              <a:rPr lang="en-US" sz="1600" noProof="0" dirty="0"/>
              <a:t>Size of embeddings: 3249 x 160</a:t>
            </a:r>
          </a:p>
          <a:p>
            <a:pPr marL="0" indent="0">
              <a:buNone/>
            </a:pPr>
            <a:r>
              <a:rPr lang="en-US" sz="1800" noProof="0" dirty="0"/>
              <a:t>For Visualization:</a:t>
            </a:r>
            <a:endParaRPr lang="en-US" sz="2133" noProof="0" dirty="0"/>
          </a:p>
          <a:p>
            <a:pPr marL="834376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2D t-SNE of embeddings</a:t>
            </a:r>
          </a:p>
          <a:p>
            <a:pPr marL="834376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Subtract 2D features by reference</a:t>
            </a:r>
          </a:p>
          <a:p>
            <a:pPr marL="834376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Colorbar: decay start time - decay start time of ref</a:t>
            </a:r>
          </a:p>
          <a:p>
            <a:pPr marL="1084306" lvl="2" indent="-285750">
              <a:buFont typeface="Arial" panose="020B0604020202020204" pitchFamily="34" charset="0"/>
              <a:buChar char="•"/>
            </a:pPr>
            <a:r>
              <a:rPr lang="en-US" sz="1333" noProof="0" dirty="0"/>
              <a:t>Depends on the measurement system (QPS, nQPS)</a:t>
            </a:r>
          </a:p>
          <a:p>
            <a:pPr marL="0" indent="0">
              <a:buNone/>
            </a:pPr>
            <a:r>
              <a:rPr lang="en-US" sz="1800" noProof="0" dirty="0"/>
              <a:t>Difficulties</a:t>
            </a:r>
            <a:r>
              <a:rPr lang="en-US" sz="2133" noProof="0" dirty="0"/>
              <a:t>:</a:t>
            </a:r>
          </a:p>
          <a:p>
            <a:pPr marL="891526" lvl="1" indent="-342900"/>
            <a:r>
              <a:rPr lang="en-US" sz="1600" noProof="0" dirty="0"/>
              <a:t>Unsupervised encoder </a:t>
            </a:r>
          </a:p>
          <a:p>
            <a:pPr marL="1141456" lvl="2" indent="-342900"/>
            <a:r>
              <a:rPr lang="en-US" sz="1333" noProof="0" dirty="0"/>
              <a:t>No labels necessary, but also no feedback where to look at</a:t>
            </a:r>
          </a:p>
          <a:p>
            <a:pPr marL="1141456" lvl="2" indent="-342900"/>
            <a:r>
              <a:rPr lang="en-US" sz="1333" noProof="0" dirty="0"/>
              <a:t>Preprocessing heavily effects output </a:t>
            </a:r>
          </a:p>
          <a:p>
            <a:pPr marL="1141456" lvl="2" indent="-342900"/>
            <a:r>
              <a:rPr lang="en-US" sz="1333" noProof="0" dirty="0"/>
              <a:t>Not only faulty signals are far away from reference</a:t>
            </a:r>
          </a:p>
          <a:p>
            <a:pPr marL="891526" lvl="1" indent="-342900"/>
            <a:endParaRPr lang="en-US" sz="1600" noProof="0" dirty="0"/>
          </a:p>
          <a:p>
            <a:pPr marL="0" indent="0">
              <a:buNone/>
            </a:pPr>
            <a:endParaRPr lang="en-US" sz="2133" noProof="0" dirty="0"/>
          </a:p>
          <a:p>
            <a:pPr marL="0" indent="0">
              <a:buNone/>
            </a:pPr>
            <a:endParaRPr lang="en-US" sz="2133" noProof="0" dirty="0"/>
          </a:p>
          <a:p>
            <a:pPr marL="0" indent="0">
              <a:buNone/>
            </a:pPr>
            <a:endParaRPr lang="en-US" sz="2133" noProof="0" dirty="0"/>
          </a:p>
          <a:p>
            <a:pPr marL="0" indent="0">
              <a:buNone/>
            </a:pPr>
            <a:endParaRPr lang="en-US" sz="2133" noProof="0" dirty="0"/>
          </a:p>
          <a:p>
            <a:pPr marL="194324" indent="-285750">
              <a:buFont typeface="Arial" panose="020B0604020202020204" pitchFamily="34" charset="0"/>
              <a:buChar char="•"/>
            </a:pPr>
            <a:endParaRPr lang="en-US" sz="2133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noProof="0" dirty="0"/>
          </a:p>
          <a:p>
            <a:pPr marL="800100" lvl="1" indent="-342900">
              <a:buFont typeface="+mj-lt"/>
              <a:buAutoNum type="arabicPeriod"/>
            </a:pPr>
            <a:endParaRPr lang="en-US" sz="1600" noProof="0" dirty="0"/>
          </a:p>
          <a:p>
            <a:pPr marL="48767" indent="0">
              <a:buNone/>
            </a:pPr>
            <a:endParaRPr lang="en-US" sz="1800" noProof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48" y="3765836"/>
            <a:ext cx="3481184" cy="2741952"/>
          </a:xfrm>
          <a:prstGeom prst="rect">
            <a:avLst/>
          </a:prstGeom>
        </p:spPr>
      </p:pic>
      <p:grpSp>
        <p:nvGrpSpPr>
          <p:cNvPr id="25" name="Gruppieren 24"/>
          <p:cNvGrpSpPr/>
          <p:nvPr/>
        </p:nvGrpSpPr>
        <p:grpSpPr>
          <a:xfrm>
            <a:off x="6670648" y="1173936"/>
            <a:ext cx="4908091" cy="2113557"/>
            <a:chOff x="549481" y="4056953"/>
            <a:chExt cx="4908091" cy="211355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609600" y="4348434"/>
              <a:ext cx="4847972" cy="1822076"/>
              <a:chOff x="4742736" y="3446264"/>
              <a:chExt cx="6976291" cy="2621989"/>
            </a:xfrm>
          </p:grpSpPr>
          <p:pic>
            <p:nvPicPr>
              <p:cNvPr id="19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180" y="3581740"/>
                <a:ext cx="3232459" cy="2336627"/>
              </a:xfrm>
              <a:prstGeom prst="rect">
                <a:avLst/>
              </a:prstGeom>
            </p:spPr>
          </p:pic>
          <p:pic>
            <p:nvPicPr>
              <p:cNvPr id="20" name="Picture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4409" y="41983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1" name="Picture 8"/>
              <p:cNvPicPr>
                <a:picLocks noChangeAspect="1"/>
              </p:cNvPicPr>
              <p:nvPr/>
            </p:nvPicPr>
            <p:blipFill rotWithShape="1">
              <a:blip r:embed="rId6"/>
              <a:srcRect l="65219" r="1795"/>
              <a:stretch/>
            </p:blipFill>
            <p:spPr>
              <a:xfrm>
                <a:off x="4954895" y="3610668"/>
                <a:ext cx="3389724" cy="2328834"/>
              </a:xfrm>
              <a:prstGeom prst="rect">
                <a:avLst/>
              </a:prstGeom>
            </p:spPr>
          </p:pic>
          <p:pic>
            <p:nvPicPr>
              <p:cNvPr id="22" name="Picture 10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4344" y="4060051"/>
                <a:ext cx="539999" cy="539999"/>
              </a:xfrm>
              <a:prstGeom prst="rect">
                <a:avLst/>
              </a:prstGeom>
            </p:spPr>
          </p:pic>
          <p:sp>
            <p:nvSpPr>
              <p:cNvPr id="23" name="Rechteck 22"/>
              <p:cNvSpPr/>
              <p:nvPr/>
            </p:nvSpPr>
            <p:spPr>
              <a:xfrm>
                <a:off x="4742736" y="3446264"/>
                <a:ext cx="6976291" cy="262198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Rechteck 23"/>
            <p:cNvSpPr/>
            <p:nvPr/>
          </p:nvSpPr>
          <p:spPr>
            <a:xfrm>
              <a:off x="549481" y="4056953"/>
              <a:ext cx="2770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Resistance during QH discharge</a:t>
              </a:r>
              <a:endParaRPr lang="de-DE" sz="1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7" name="Rechteck 16"/>
          <p:cNvSpPr/>
          <p:nvPr/>
        </p:nvSpPr>
        <p:spPr>
          <a:xfrm>
            <a:off x="6094169" y="3404599"/>
            <a:ext cx="2745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48626" lvl="1"/>
            <a:r>
              <a:rPr lang="de-A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2D t-SNE</a:t>
            </a:r>
            <a:r>
              <a:rPr 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embeddings</a:t>
            </a:r>
            <a:endParaRPr 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0143992" y="3311010"/>
            <a:ext cx="1392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Faulty</a:t>
            </a:r>
            <a:r>
              <a:rPr lang="de-AT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Signal!</a:t>
            </a:r>
            <a:endParaRPr lang="de-DE" sz="16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9091564" y="4109543"/>
            <a:ext cx="224994" cy="2144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6730767" y="3710178"/>
            <a:ext cx="3633275" cy="29192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 rot="4706826">
            <a:off x="7089727" y="975239"/>
            <a:ext cx="3684288" cy="2824883"/>
          </a:xfrm>
          <a:prstGeom prst="arc">
            <a:avLst>
              <a:gd name="adj1" fmla="val 16920384"/>
              <a:gd name="adj2" fmla="val 0"/>
            </a:avLst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8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6" grpId="0" animBg="1"/>
      <p:bldP spid="3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noProof="0" dirty="0"/>
              <a:t>8. Conclusion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10972800" cy="4270860"/>
              </a:xfrm>
            </p:spPr>
            <p:txBody>
              <a:bodyPr>
                <a:noAutofit/>
              </a:bodyPr>
              <a:lstStyle/>
              <a:p>
                <a:pPr marL="342900" indent="-342900"/>
                <a:r>
                  <a:rPr lang="en-US" sz="2000" noProof="0" dirty="0"/>
                  <a:t>Repetitive goals, data types, and difficulties for data driven modelling in maintenance systems</a:t>
                </a:r>
              </a:p>
              <a:p>
                <a:pPr marL="342900" indent="-342900"/>
                <a:r>
                  <a:rPr lang="en-US" sz="2000" noProof="0" dirty="0"/>
                  <a:t>Generative deep learning can be a valuable tool for that</a:t>
                </a:r>
              </a:p>
              <a:p>
                <a:pPr marL="891526" lvl="1" indent="-342900"/>
                <a:r>
                  <a:rPr lang="en-US" sz="1800" noProof="0" dirty="0"/>
                  <a:t>Can handles data limitations </a:t>
                </a:r>
              </a:p>
              <a:p>
                <a:pPr marL="891526" lvl="1" indent="-342900"/>
                <a:r>
                  <a:rPr lang="de-DE" sz="1800" dirty="0" err="1"/>
                  <a:t>Unsupervised</a:t>
                </a:r>
                <a:r>
                  <a:rPr lang="de-DE" sz="1800" dirty="0"/>
                  <a:t> </a:t>
                </a:r>
                <a:r>
                  <a:rPr lang="de-AT" sz="1800" dirty="0" err="1"/>
                  <a:t>encoder</a:t>
                </a:r>
                <a:r>
                  <a:rPr lang="de-AT" sz="1800" dirty="0"/>
                  <a:t> </a:t>
                </a:r>
                <a:r>
                  <a:rPr lang="de-AT" sz="1800" dirty="0" err="1"/>
                  <a:t>to</a:t>
                </a:r>
                <a:r>
                  <a:rPr lang="de-AT" sz="1800" dirty="0"/>
                  <a:t> </a:t>
                </a:r>
                <a:r>
                  <a:rPr lang="de-AT" sz="1800" dirty="0" err="1"/>
                  <a:t>explore</a:t>
                </a:r>
                <a:r>
                  <a:rPr lang="de-AT" sz="1800" dirty="0"/>
                  <a:t> time </a:t>
                </a:r>
                <a:r>
                  <a:rPr lang="de-AT" sz="1800" dirty="0" err="1"/>
                  <a:t>series</a:t>
                </a:r>
                <a:r>
                  <a:rPr lang="de-AT" sz="1800" dirty="0"/>
                  <a:t> </a:t>
                </a:r>
                <a:r>
                  <a:rPr lang="de-AT" sz="1800" dirty="0" err="1"/>
                  <a:t>without</a:t>
                </a:r>
                <a:r>
                  <a:rPr lang="de-AT" sz="1800" dirty="0"/>
                  <a:t> </a:t>
                </a:r>
                <a:r>
                  <a:rPr lang="de-AT" sz="1800" dirty="0" err="1"/>
                  <a:t>labels</a:t>
                </a:r>
                <a:endParaRPr lang="en-US" sz="1800" noProof="0" dirty="0"/>
              </a:p>
              <a:p>
                <a:pPr marL="1141456" lvl="2" indent="-342900"/>
                <a:r>
                  <a:rPr lang="en-US" sz="1533" dirty="0"/>
                  <a:t>It is possible to plug in multivariate time series with different length</a:t>
                </a:r>
                <a:endParaRPr lang="en-US" sz="1533" noProof="0" dirty="0"/>
              </a:p>
              <a:p>
                <a:pPr marL="1141456" lvl="2" indent="-342900"/>
                <a:r>
                  <a:rPr lang="en-US" sz="1533" noProof="0" dirty="0"/>
                  <a:t>Automatic feature generation</a:t>
                </a:r>
              </a:p>
              <a:p>
                <a:pPr marL="1141456" lvl="2" indent="-342900"/>
                <a:r>
                  <a:rPr lang="en-US" sz="1533" noProof="0" dirty="0"/>
                  <a:t>Great for data exploration in combination with clustering and dimension reduction</a:t>
                </a:r>
              </a:p>
              <a:p>
                <a:pPr marL="1141456" lvl="2" indent="-342900"/>
                <a:r>
                  <a:rPr lang="en-US" sz="1533" noProof="0" dirty="0"/>
                  <a:t>Preprocessing will still be necessary</a:t>
                </a:r>
              </a:p>
              <a:p>
                <a:pPr marL="342900" indent="-342900"/>
                <a:r>
                  <a:rPr lang="en-US" sz="2000" noProof="0" dirty="0"/>
                  <a:t>Next steps:</a:t>
                </a:r>
              </a:p>
              <a:p>
                <a:pPr marL="891526" lvl="1" indent="-342900"/>
                <a:r>
                  <a:rPr lang="en-US" sz="1800" noProof="0" dirty="0"/>
                  <a:t>Use decoder to train encoder with labels = </a:t>
                </a:r>
                <a:r>
                  <a:rPr lang="en-US" sz="1800" noProof="0" dirty="0" err="1"/>
                  <a:t>Autoencoder</a:t>
                </a:r>
                <a:endParaRPr lang="en-US" sz="1800" noProof="0" dirty="0"/>
              </a:p>
              <a:p>
                <a:pPr marL="891526" lvl="1" indent="-342900"/>
                <a:r>
                  <a:rPr lang="en-US" sz="1800" noProof="0" dirty="0"/>
                  <a:t>Apply this method to further use cases e.g. Voltage Feelers, Earth Current </a:t>
                </a:r>
              </a:p>
              <a:p>
                <a:pPr marL="798556" lvl="2" indent="0">
                  <a:buNone/>
                </a:pP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noProof="0" dirty="0"/>
                  <a:t> Analysis of electrical signals at scale</a:t>
                </a:r>
              </a:p>
              <a:p>
                <a:pPr marL="0" indent="0">
                  <a:buNone/>
                </a:pPr>
                <a:endParaRPr lang="en-US" sz="2400" noProof="0" dirty="0"/>
              </a:p>
              <a:p>
                <a:pPr marL="0" indent="0">
                  <a:buNone/>
                </a:pPr>
                <a:endParaRPr lang="en-US" sz="2400" noProof="0" dirty="0"/>
              </a:p>
              <a:p>
                <a:pPr marL="0" indent="0">
                  <a:buNone/>
                </a:pPr>
                <a:endParaRPr lang="en-US" sz="2400" noProof="0" dirty="0"/>
              </a:p>
              <a:p>
                <a:pPr marL="0" indent="0">
                  <a:buNone/>
                </a:pPr>
                <a:endParaRPr lang="en-US" sz="2400" noProof="0" dirty="0"/>
              </a:p>
              <a:p>
                <a:pPr marL="194324" indent="-285750">
                  <a:buFont typeface="Arial" panose="020B0604020202020204" pitchFamily="34" charset="0"/>
                  <a:buChar char="•"/>
                </a:pPr>
                <a:endParaRPr lang="en-US" sz="2400" noProof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noProof="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sz="2400" noProof="0" dirty="0"/>
              </a:p>
              <a:p>
                <a:pPr marL="48767" indent="0">
                  <a:buNone/>
                </a:pPr>
                <a:endParaRPr lang="en-US" sz="2400" noProof="0" dirty="0"/>
              </a:p>
            </p:txBody>
          </p:sp>
        </mc:Choice>
        <mc:Fallback xmlns="">
          <p:sp>
            <p:nvSpPr>
              <p:cNvPr id="5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10972800" cy="4270860"/>
              </a:xfrm>
              <a:blipFill>
                <a:blip r:embed="rId3"/>
                <a:stretch>
                  <a:fillRect l="-222" t="-7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27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4991-FC12-4F9C-69DD-73A8CBD9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D868-5997-3889-181B-AC0C5A98D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5239"/>
          </a:xfrm>
        </p:spPr>
        <p:txBody>
          <a:bodyPr/>
          <a:lstStyle/>
          <a:p>
            <a:r>
              <a:rPr lang="en-US" dirty="0"/>
              <a:t>obtaining a good performance on a test set that had similar data.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02731-C4CC-52C0-16FC-304F3859BF66}"/>
              </a:ext>
            </a:extLst>
          </p:cNvPr>
          <p:cNvSpPr txBox="1"/>
          <p:nvPr/>
        </p:nvSpPr>
        <p:spPr>
          <a:xfrm>
            <a:off x="5532120" y="2906077"/>
            <a:ext cx="49499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if:</a:t>
            </a:r>
          </a:p>
        </p:txBody>
      </p:sp>
      <p:pic>
        <p:nvPicPr>
          <p:cNvPr id="1026" name="Picture 2" descr="2.2.1 Questions of interest and calibration questions - TU Delft OCW">
            <a:extLst>
              <a:ext uri="{FF2B5EF4-FFF2-40B4-BE49-F238E27FC236}">
                <a16:creationId xmlns:a16="http://schemas.microsoft.com/office/drawing/2014/main" id="{61E265A7-5584-2B2B-04FE-D950A504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58" y="2573274"/>
            <a:ext cx="3620262" cy="36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3FB4A-AF0B-0F62-FBED-6F071FDED9F0}"/>
              </a:ext>
            </a:extLst>
          </p:cNvPr>
          <p:cNvSpPr txBox="1"/>
          <p:nvPr/>
        </p:nvSpPr>
        <p:spPr>
          <a:xfrm>
            <a:off x="5903974" y="3562044"/>
            <a:ext cx="4949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the test set has classes that we do not have in the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F5758-0B16-095E-65DE-2C273A73345A}"/>
              </a:ext>
            </a:extLst>
          </p:cNvPr>
          <p:cNvSpPr txBox="1"/>
          <p:nvPr/>
        </p:nvSpPr>
        <p:spPr>
          <a:xfrm>
            <a:off x="5903975" y="4604311"/>
            <a:ext cx="4949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2.  we want to test the model on a completely different task</a:t>
            </a:r>
          </a:p>
        </p:txBody>
      </p:sp>
    </p:spTree>
    <p:extLst>
      <p:ext uri="{BB962C8B-B14F-4D97-AF65-F5344CB8AC3E}">
        <p14:creationId xmlns:p14="http://schemas.microsoft.com/office/powerpoint/2010/main" val="9270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0" descr="picture of l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1"/>
          <a:stretch/>
        </p:blipFill>
        <p:spPr bwMode="auto">
          <a:xfrm>
            <a:off x="6268660" y="5852531"/>
            <a:ext cx="329082" cy="2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picture of elepha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"/>
          <a:stretch/>
        </p:blipFill>
        <p:spPr bwMode="auto">
          <a:xfrm>
            <a:off x="7439135" y="5881900"/>
            <a:ext cx="276368" cy="2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picture of giraff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/>
          <a:stretch/>
        </p:blipFill>
        <p:spPr bwMode="auto">
          <a:xfrm>
            <a:off x="8943996" y="5805859"/>
            <a:ext cx="263192" cy="3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picture of elepha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"/>
          <a:stretch/>
        </p:blipFill>
        <p:spPr bwMode="auto">
          <a:xfrm>
            <a:off x="5437370" y="5867812"/>
            <a:ext cx="276368" cy="2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picture of l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1"/>
          <a:stretch/>
        </p:blipFill>
        <p:spPr bwMode="auto">
          <a:xfrm>
            <a:off x="4272196" y="5825093"/>
            <a:ext cx="329082" cy="2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6"/>
                <a:ext cx="10972800" cy="1479105"/>
              </a:xfrm>
            </p:spPr>
            <p:txBody>
              <a:bodyPr>
                <a:normAutofit lnSpcReduction="10000"/>
              </a:bodyPr>
              <a:lstStyle/>
              <a:p>
                <a:pPr marL="505967" indent="-457200">
                  <a:buFont typeface="+mj-lt"/>
                  <a:buAutoNum type="alphaLcPeriod"/>
                </a:pPr>
                <a:r>
                  <a:rPr lang="en-US" sz="1800" noProof="0" dirty="0"/>
                  <a:t>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noProof="0" dirty="0"/>
                  <a:t> with the same initial values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noProof="0" dirty="0"/>
                  <a:t> is trained on different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/>
                  <a:t> </a:t>
                </a:r>
              </a:p>
              <a:p>
                <a:pPr marL="505967" indent="-457200">
                  <a:buFont typeface="+mj-lt"/>
                  <a:buAutoNum type="alphaLcPeriod"/>
                </a:pPr>
                <a:r>
                  <a:rPr lang="en-US" sz="1800" noProof="0" dirty="0"/>
                  <a:t>Initial values are optimized with gradient decent: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</a:t>
                </a:r>
              </a:p>
              <a:p>
                <a:pPr marL="505967" indent="-457200">
                  <a:buFont typeface="+mj-lt"/>
                  <a:buAutoNum type="alphaLcPeriod"/>
                </a:pPr>
                <a:r>
                  <a:rPr lang="en-US" sz="1800" noProof="0" dirty="0"/>
                  <a:t>Initial values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noProof="0" dirty="0"/>
                  <a:t> from a.) are adjusted: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505967" indent="-457200">
                  <a:buFont typeface="+mj-lt"/>
                  <a:buAutoNum type="alphaLcPeriod"/>
                </a:pPr>
                <a:r>
                  <a:rPr lang="en-US" sz="1800" noProof="0" dirty="0"/>
                  <a:t>Fast convergence of new task</a:t>
                </a:r>
              </a:p>
              <a:p>
                <a:pPr marL="48767" indent="0">
                  <a:buNone/>
                </a:pPr>
                <a:endParaRPr lang="en-US" sz="1800" noProof="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6"/>
                <a:ext cx="10972800" cy="1479105"/>
              </a:xfrm>
              <a:blipFill>
                <a:blip r:embed="rId6"/>
                <a:stretch>
                  <a:fillRect t="-5128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0060" y="165236"/>
            <a:ext cx="11231880" cy="1325563"/>
          </a:xfrm>
        </p:spPr>
        <p:txBody>
          <a:bodyPr>
            <a:normAutofit/>
          </a:bodyPr>
          <a:lstStyle/>
          <a:p>
            <a:r>
              <a:rPr lang="en-US" sz="4000" u="sng" noProof="0" dirty="0"/>
              <a:t>ii. Optimization and initialization based meta learning</a:t>
            </a:r>
            <a:endParaRPr lang="en-US" sz="4000" noProof="0" dirty="0"/>
          </a:p>
        </p:txBody>
      </p:sp>
      <p:sp>
        <p:nvSpPr>
          <p:cNvPr id="2" name="Rechteck 1"/>
          <p:cNvSpPr/>
          <p:nvPr/>
        </p:nvSpPr>
        <p:spPr>
          <a:xfrm>
            <a:off x="1182471" y="2804710"/>
            <a:ext cx="10073201" cy="36735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feld 35"/>
          <p:cNvSpPr txBox="1"/>
          <p:nvPr/>
        </p:nvSpPr>
        <p:spPr>
          <a:xfrm>
            <a:off x="1119866" y="6479721"/>
            <a:ext cx="1045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C. Finn, P.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Abbeel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and S. Levine, “Model-Agnostic Meta-Learning for Fast Adaptation of Deep Networks,” 2017 </a:t>
            </a:r>
            <a:endParaRPr lang="de-DE" sz="1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3911599" y="5621701"/>
                <a:ext cx="8229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  <m:sup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599" y="5621701"/>
                <a:ext cx="82296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 38"/>
              <p:cNvSpPr/>
              <p:nvPr/>
            </p:nvSpPr>
            <p:spPr>
              <a:xfrm>
                <a:off x="5059924" y="5621700"/>
                <a:ext cx="8229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9" name="Rechteck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924" y="5621700"/>
                <a:ext cx="8229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4719082" y="3355362"/>
                <a:ext cx="4517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082" y="3355362"/>
                <a:ext cx="45179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/>
          <p:cNvCxnSpPr>
            <a:stCxn id="7" idx="2"/>
            <a:endCxn id="6" idx="0"/>
          </p:cNvCxnSpPr>
          <p:nvPr/>
        </p:nvCxnSpPr>
        <p:spPr>
          <a:xfrm flipH="1">
            <a:off x="4323080" y="3817027"/>
            <a:ext cx="621897" cy="18046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7" idx="2"/>
            <a:endCxn id="39" idx="0"/>
          </p:cNvCxnSpPr>
          <p:nvPr/>
        </p:nvCxnSpPr>
        <p:spPr>
          <a:xfrm>
            <a:off x="4944977" y="3817027"/>
            <a:ext cx="526428" cy="18046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/>
              <p:cNvSpPr/>
              <p:nvPr/>
            </p:nvSpPr>
            <p:spPr>
              <a:xfrm>
                <a:off x="5912239" y="5621701"/>
                <a:ext cx="8229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5" name="Rechteck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39" y="5621701"/>
                <a:ext cx="82296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/>
              <p:cNvSpPr/>
              <p:nvPr/>
            </p:nvSpPr>
            <p:spPr>
              <a:xfrm>
                <a:off x="7060564" y="5621700"/>
                <a:ext cx="8229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A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6" name="Rechteck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564" y="5621700"/>
                <a:ext cx="82296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/>
              <p:cNvSpPr/>
              <p:nvPr/>
            </p:nvSpPr>
            <p:spPr>
              <a:xfrm flipH="1">
                <a:off x="6654906" y="4718260"/>
                <a:ext cx="453950" cy="463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Rechteck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54906" y="4718260"/>
                <a:ext cx="453950" cy="4638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/>
          <p:cNvCxnSpPr>
            <a:stCxn id="68" idx="2"/>
            <a:endCxn id="65" idx="0"/>
          </p:cNvCxnSpPr>
          <p:nvPr/>
        </p:nvCxnSpPr>
        <p:spPr>
          <a:xfrm flipH="1">
            <a:off x="6323720" y="5182132"/>
            <a:ext cx="558161" cy="4395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68" idx="2"/>
            <a:endCxn id="66" idx="0"/>
          </p:cNvCxnSpPr>
          <p:nvPr/>
        </p:nvCxnSpPr>
        <p:spPr>
          <a:xfrm>
            <a:off x="6881881" y="5182132"/>
            <a:ext cx="590164" cy="4395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/>
              <p:cNvSpPr/>
              <p:nvPr/>
            </p:nvSpPr>
            <p:spPr>
              <a:xfrm flipH="1">
                <a:off x="6654906" y="3353155"/>
                <a:ext cx="453950" cy="463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Rechteck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54906" y="3353155"/>
                <a:ext cx="453950" cy="4638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/>
          <p:cNvCxnSpPr>
            <a:stCxn id="72" idx="2"/>
            <a:endCxn id="68" idx="0"/>
          </p:cNvCxnSpPr>
          <p:nvPr/>
        </p:nvCxnSpPr>
        <p:spPr>
          <a:xfrm>
            <a:off x="6881881" y="3817027"/>
            <a:ext cx="0" cy="90123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hteck 72"/>
          <p:cNvSpPr/>
          <p:nvPr/>
        </p:nvSpPr>
        <p:spPr>
          <a:xfrm>
            <a:off x="4308246" y="2937120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u="sng"/>
              <a:t>b:</a:t>
            </a:r>
            <a:endParaRPr lang="en-US" sz="2400" u="sng"/>
          </a:p>
        </p:txBody>
      </p:sp>
      <p:sp>
        <p:nvSpPr>
          <p:cNvPr id="74" name="Rechteck 73"/>
          <p:cNvSpPr/>
          <p:nvPr/>
        </p:nvSpPr>
        <p:spPr>
          <a:xfrm>
            <a:off x="6354373" y="2937120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u="sng"/>
              <a:t>c:</a:t>
            </a:r>
            <a:endParaRPr lang="en-US" sz="2400" u="sng"/>
          </a:p>
        </p:txBody>
      </p:sp>
      <p:sp>
        <p:nvSpPr>
          <p:cNvPr id="75" name="Rechteck 74"/>
          <p:cNvSpPr/>
          <p:nvPr/>
        </p:nvSpPr>
        <p:spPr>
          <a:xfrm>
            <a:off x="1305966" y="2937120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u="sng"/>
              <a:t>a:</a:t>
            </a:r>
            <a:endParaRPr lang="en-US" sz="2400" u="sng"/>
          </a:p>
        </p:txBody>
      </p:sp>
      <p:grpSp>
        <p:nvGrpSpPr>
          <p:cNvPr id="34" name="Gruppieren 33"/>
          <p:cNvGrpSpPr/>
          <p:nvPr/>
        </p:nvGrpSpPr>
        <p:grpSpPr>
          <a:xfrm>
            <a:off x="1385318" y="3679719"/>
            <a:ext cx="723587" cy="732995"/>
            <a:chOff x="1487079" y="3516585"/>
            <a:chExt cx="723587" cy="732995"/>
          </a:xfrm>
        </p:grpSpPr>
        <p:pic>
          <p:nvPicPr>
            <p:cNvPr id="76" name="Picture 10" descr="picture of lion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11"/>
            <a:stretch/>
          </p:blipFill>
          <p:spPr bwMode="auto">
            <a:xfrm>
              <a:off x="1511706" y="3672827"/>
              <a:ext cx="614667" cy="47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hteck 29"/>
            <p:cNvSpPr/>
            <p:nvPr/>
          </p:nvSpPr>
          <p:spPr>
            <a:xfrm>
              <a:off x="1487079" y="3516585"/>
              <a:ext cx="723587" cy="7329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385318" y="4572156"/>
            <a:ext cx="723587" cy="732995"/>
            <a:chOff x="2357364" y="3516585"/>
            <a:chExt cx="723587" cy="732995"/>
          </a:xfrm>
        </p:grpSpPr>
        <p:pic>
          <p:nvPicPr>
            <p:cNvPr id="79" name="Picture 16" descr="picture of elephant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6"/>
            <a:stretch/>
          </p:blipFill>
          <p:spPr bwMode="auto">
            <a:xfrm>
              <a:off x="2412363" y="3609603"/>
              <a:ext cx="621579" cy="59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hteck 79"/>
            <p:cNvSpPr/>
            <p:nvPr/>
          </p:nvSpPr>
          <p:spPr>
            <a:xfrm>
              <a:off x="2357364" y="3516585"/>
              <a:ext cx="723587" cy="7329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8605061" y="3684934"/>
            <a:ext cx="723587" cy="734185"/>
            <a:chOff x="3209704" y="3516585"/>
            <a:chExt cx="723587" cy="734185"/>
          </a:xfrm>
        </p:grpSpPr>
        <p:pic>
          <p:nvPicPr>
            <p:cNvPr id="78" name="Picture 14" descr="picture of giraffe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2"/>
            <a:stretch/>
          </p:blipFill>
          <p:spPr bwMode="auto">
            <a:xfrm>
              <a:off x="3362892" y="3609603"/>
              <a:ext cx="487908" cy="64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hteck 80"/>
            <p:cNvSpPr/>
            <p:nvPr/>
          </p:nvSpPr>
          <p:spPr>
            <a:xfrm>
              <a:off x="3209704" y="3516585"/>
              <a:ext cx="723587" cy="7329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/>
              <p:cNvSpPr/>
              <p:nvPr/>
            </p:nvSpPr>
            <p:spPr>
              <a:xfrm>
                <a:off x="2103995" y="3720407"/>
                <a:ext cx="18225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AT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trained </a:t>
                </a:r>
              </a:p>
              <a:p>
                <a:r>
                  <a:rPr lang="en-US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 Lions</a:t>
                </a:r>
              </a:p>
            </p:txBody>
          </p:sp>
        </mc:Choice>
        <mc:Fallback xmlns=""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995" y="3720407"/>
                <a:ext cx="1822550" cy="646331"/>
              </a:xfrm>
              <a:prstGeom prst="rect">
                <a:avLst/>
              </a:prstGeom>
              <a:blipFill>
                <a:blip r:embed="rId17"/>
                <a:stretch>
                  <a:fillRect l="-2676" t="-4717" r="-234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/>
              <p:cNvSpPr/>
              <p:nvPr/>
            </p:nvSpPr>
            <p:spPr>
              <a:xfrm>
                <a:off x="2127121" y="4616955"/>
                <a:ext cx="18225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AT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trained </a:t>
                </a:r>
              </a:p>
              <a:p>
                <a:r>
                  <a:rPr lang="en-US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 Elephants</a:t>
                </a:r>
              </a:p>
            </p:txBody>
          </p:sp>
        </mc:Choice>
        <mc:Fallback xmlns="">
          <p:sp>
            <p:nvSpPr>
              <p:cNvPr id="85" name="Rechteck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21" y="4616955"/>
                <a:ext cx="1822550" cy="646331"/>
              </a:xfrm>
              <a:prstGeom prst="rect">
                <a:avLst/>
              </a:prstGeom>
              <a:blipFill>
                <a:blip r:embed="rId18"/>
                <a:stretch>
                  <a:fillRect l="-3010" t="-4717" r="-200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hteck 92"/>
          <p:cNvSpPr/>
          <p:nvPr/>
        </p:nvSpPr>
        <p:spPr>
          <a:xfrm>
            <a:off x="8414764" y="2982712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u="sng"/>
              <a:t>d:</a:t>
            </a:r>
            <a:endParaRPr lang="en-US" sz="2400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hteck 101"/>
              <p:cNvSpPr/>
              <p:nvPr/>
            </p:nvSpPr>
            <p:spPr>
              <a:xfrm flipH="1">
                <a:off x="8739880" y="4718259"/>
                <a:ext cx="453950" cy="463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2" name="Rechteck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39880" y="4718259"/>
                <a:ext cx="453950" cy="4638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 106"/>
              <p:cNvSpPr/>
              <p:nvPr/>
            </p:nvSpPr>
            <p:spPr>
              <a:xfrm>
                <a:off x="8556897" y="5621699"/>
                <a:ext cx="8229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Rechteck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897" y="5621699"/>
                <a:ext cx="82296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/>
          <p:cNvCxnSpPr>
            <a:stCxn id="102" idx="2"/>
            <a:endCxn id="107" idx="0"/>
          </p:cNvCxnSpPr>
          <p:nvPr/>
        </p:nvCxnSpPr>
        <p:spPr>
          <a:xfrm>
            <a:off x="8966855" y="5182131"/>
            <a:ext cx="1523" cy="439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hteck 108"/>
              <p:cNvSpPr/>
              <p:nvPr/>
            </p:nvSpPr>
            <p:spPr>
              <a:xfrm>
                <a:off x="9332453" y="3768708"/>
                <a:ext cx="18225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AT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trained </a:t>
                </a:r>
              </a:p>
              <a:p>
                <a:r>
                  <a:rPr lang="en-US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 Giraffes</a:t>
                </a:r>
              </a:p>
            </p:txBody>
          </p:sp>
        </mc:Choice>
        <mc:Fallback xmlns="">
          <p:sp>
            <p:nvSpPr>
              <p:cNvPr id="109" name="Rechteck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3" y="3768708"/>
                <a:ext cx="1822550" cy="646331"/>
              </a:xfrm>
              <a:prstGeom prst="rect">
                <a:avLst/>
              </a:prstGeom>
              <a:blipFill>
                <a:blip r:embed="rId21"/>
                <a:stretch>
                  <a:fillRect l="-3010" t="-4717" r="-200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3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noProof="0" dirty="0"/>
              <a:t>iii. Model based meta learning</a:t>
            </a:r>
            <a:endParaRPr lang="en-US" sz="3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10972800" cy="2379618"/>
              </a:xfrm>
            </p:spPr>
            <p:txBody>
              <a:bodyPr>
                <a:noAutofit/>
              </a:bodyPr>
              <a:lstStyle/>
              <a:p>
                <a:pPr marL="48767" indent="0">
                  <a:lnSpc>
                    <a:spcPct val="150000"/>
                  </a:lnSpc>
                  <a:buNone/>
                </a:pPr>
                <a:r>
                  <a:rPr lang="en-US" sz="2000" noProof="0" dirty="0"/>
                  <a:t>Networks with memory capacity (e.g. RNN with Long Short-Term Memory):</a:t>
                </a:r>
              </a:p>
              <a:p>
                <a:pPr marL="48767" indent="0">
                  <a:lnSpc>
                    <a:spcPct val="150000"/>
                  </a:lnSpc>
                  <a:buNone/>
                </a:pPr>
                <a:r>
                  <a:rPr lang="en-US" sz="2000" noProof="0" dirty="0"/>
                  <a:t>	</a:t>
                </a:r>
                <a:r>
                  <a:rPr lang="en-US" sz="20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noProof="0" dirty="0"/>
                  <a:t> Quickly adapts to new information without forgetting main information</a:t>
                </a:r>
              </a:p>
              <a:p>
                <a:pPr marL="48767" indent="0">
                  <a:lnSpc>
                    <a:spcPct val="150000"/>
                  </a:lnSpc>
                  <a:buNone/>
                </a:pPr>
                <a:r>
                  <a:rPr lang="en-US" sz="2000" noProof="0" dirty="0"/>
                  <a:t>	</a:t>
                </a:r>
                <a:r>
                  <a:rPr lang="en-US" sz="20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noProof="0" dirty="0"/>
                  <a:t> Memory-Augmented Neural Networks use this behavior for meta learning</a:t>
                </a:r>
              </a:p>
              <a:p>
                <a:pPr marL="48767" indent="0">
                  <a:lnSpc>
                    <a:spcPct val="150000"/>
                  </a:lnSpc>
                  <a:buNone/>
                </a:pPr>
                <a:r>
                  <a:rPr lang="en-US" sz="2000" noProof="0" dirty="0"/>
                  <a:t>	</a:t>
                </a:r>
                <a:r>
                  <a:rPr lang="en-US" sz="20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Adaptation to never bevor seen classes in a few shots. </a:t>
                </a:r>
              </a:p>
              <a:p>
                <a:pPr marL="48767" indent="0">
                  <a:lnSpc>
                    <a:spcPct val="150000"/>
                  </a:lnSpc>
                  <a:buNone/>
                </a:pPr>
                <a:r>
                  <a:rPr lang="en-US" sz="2000" noProof="0" dirty="0"/>
                  <a:t>		</a:t>
                </a:r>
              </a:p>
              <a:p>
                <a:pPr marL="48767" indent="0">
                  <a:lnSpc>
                    <a:spcPct val="15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10972800" cy="2379618"/>
              </a:xfrm>
              <a:blipFill>
                <a:blip r:embed="rId2"/>
                <a:stretch>
                  <a:fillRect l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990600" y="653891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S.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Hochreiter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and J.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Schmidhuber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Long Short-Term Memory. 1997.</a:t>
            </a:r>
          </a:p>
        </p:txBody>
      </p:sp>
      <p:sp>
        <p:nvSpPr>
          <p:cNvPr id="6" name="Rechteck 5"/>
          <p:cNvSpPr/>
          <p:nvPr/>
        </p:nvSpPr>
        <p:spPr>
          <a:xfrm>
            <a:off x="990600" y="6346826"/>
            <a:ext cx="68770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A. Santoro, et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al.“One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-shot Learning with Memory-Augmented Neural Networks,” May 2016</a:t>
            </a:r>
          </a:p>
        </p:txBody>
      </p:sp>
    </p:spTree>
    <p:extLst>
      <p:ext uri="{BB962C8B-B14F-4D97-AF65-F5344CB8AC3E}">
        <p14:creationId xmlns:p14="http://schemas.microsoft.com/office/powerpoint/2010/main" val="149843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noProof="0" dirty="0"/>
              <a:t>iv. Hallucination based meta learning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81403" y="1660068"/>
            <a:ext cx="4250023" cy="1865665"/>
          </a:xfrm>
        </p:spPr>
        <p:txBody>
          <a:bodyPr>
            <a:noAutofit/>
          </a:bodyPr>
          <a:lstStyle/>
          <a:p>
            <a:pPr marL="48767" indent="0">
              <a:buNone/>
            </a:pPr>
            <a:r>
              <a:rPr lang="en-US" sz="2000" u="sng" noProof="0" dirty="0"/>
              <a:t>Variation Autoencoders</a:t>
            </a:r>
          </a:p>
          <a:p>
            <a:pPr marL="505967" indent="-457200">
              <a:buFont typeface="+mj-lt"/>
              <a:buAutoNum type="arabicPeriod"/>
            </a:pPr>
            <a:r>
              <a:rPr lang="en-US" sz="1400" noProof="0" dirty="0"/>
              <a:t>Reduce Dimension</a:t>
            </a:r>
          </a:p>
          <a:p>
            <a:pPr marL="505967" indent="-457200">
              <a:buFont typeface="+mj-lt"/>
              <a:buAutoNum type="arabicPeriod"/>
            </a:pPr>
            <a:r>
              <a:rPr lang="en-US" sz="1400" noProof="0" dirty="0"/>
              <a:t>Add noise</a:t>
            </a:r>
          </a:p>
          <a:p>
            <a:pPr marL="505967" indent="-457200">
              <a:buFont typeface="+mj-lt"/>
              <a:buAutoNum type="arabicPeriod"/>
            </a:pPr>
            <a:r>
              <a:rPr lang="en-US" sz="1400" noProof="0" dirty="0"/>
              <a:t>Increase Dimension</a:t>
            </a:r>
          </a:p>
          <a:p>
            <a:pPr marL="505967" indent="-457200">
              <a:buFont typeface="+mj-lt"/>
              <a:buAutoNum type="arabicPeriod"/>
            </a:pPr>
            <a:endParaRPr lang="en-US" sz="2000" noProof="0" dirty="0"/>
          </a:p>
          <a:p>
            <a:pPr marL="48767" indent="0">
              <a:buNone/>
            </a:pPr>
            <a:endParaRPr lang="en-US" sz="2000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t="627"/>
          <a:stretch/>
        </p:blipFill>
        <p:spPr>
          <a:xfrm>
            <a:off x="6702529" y="2624081"/>
            <a:ext cx="3301280" cy="213997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531426" y="1660068"/>
            <a:ext cx="5926565" cy="12400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8767" indent="0">
              <a:buNone/>
            </a:pPr>
            <a:r>
              <a:rPr lang="de-AT" sz="2000" u="sng">
                <a:latin typeface="Calibri Light" panose="020F0302020204030204" pitchFamily="34" charset="0"/>
                <a:cs typeface="Calibri Light" panose="020F0302020204030204" pitchFamily="34" charset="0"/>
              </a:rPr>
              <a:t>Generative </a:t>
            </a:r>
            <a:r>
              <a:rPr lang="de-AT" sz="2000" u="sng" err="1">
                <a:latin typeface="Calibri Light" panose="020F0302020204030204" pitchFamily="34" charset="0"/>
                <a:cs typeface="Calibri Light" panose="020F0302020204030204" pitchFamily="34" charset="0"/>
              </a:rPr>
              <a:t>Adversarial</a:t>
            </a:r>
            <a:r>
              <a:rPr lang="de-AT" sz="2000" u="sng">
                <a:latin typeface="Calibri Light" panose="020F0302020204030204" pitchFamily="34" charset="0"/>
                <a:cs typeface="Calibri Light" panose="020F0302020204030204" pitchFamily="34" charset="0"/>
              </a:rPr>
              <a:t> Networks (GANs)</a:t>
            </a:r>
          </a:p>
          <a:p>
            <a:pPr marL="505967" indent="-457200">
              <a:spcBef>
                <a:spcPct val="20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Generator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produces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artificial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endParaRPr lang="de-AT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5967" indent="-457200">
              <a:spcBef>
                <a:spcPct val="20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Discriminator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tries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classify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between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real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r>
              <a:rPr lang="de-AT" sz="1400">
                <a:latin typeface="Calibri Light" panose="020F0302020204030204" pitchFamily="34" charset="0"/>
                <a:cs typeface="Calibri Light" panose="020F0302020204030204" pitchFamily="34" charset="0"/>
              </a:rPr>
              <a:t> fake </a:t>
            </a:r>
            <a:r>
              <a:rPr lang="de-AT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endParaRPr lang="en-US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992" y="1101752"/>
            <a:ext cx="80300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The goal is to train a data generator which is able produce artificial data.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1730825" y="2995931"/>
            <a:ext cx="3057217" cy="3060145"/>
            <a:chOff x="1718430" y="3296206"/>
            <a:chExt cx="3057217" cy="306014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8430" y="3296206"/>
              <a:ext cx="2820976" cy="3060145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881535" y="5449078"/>
              <a:ext cx="894112" cy="830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1" name="Rechteck 10"/>
          <p:cNvSpPr/>
          <p:nvPr/>
        </p:nvSpPr>
        <p:spPr>
          <a:xfrm>
            <a:off x="1178150" y="1577941"/>
            <a:ext cx="3757744" cy="47644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431409" y="1572045"/>
            <a:ext cx="5334574" cy="47563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457872" y="4561339"/>
            <a:ext cx="22733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https://thispersondoesnotexist.com/</a:t>
            </a:r>
            <a:endParaRPr lang="en-US" sz="11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72205" y="6552354"/>
            <a:ext cx="77614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Géron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Aurélien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,"Hands-on machine learning with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Scikit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-Learn,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TensorFlow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”, 2019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97693" y="6342377"/>
            <a:ext cx="39088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I.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Goodfellow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et. al., “Generative Adversarial Nets,” 2014 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72205" y="6356351"/>
            <a:ext cx="6548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D. P.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Kingma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M. Welling, “Auto-Encoding 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Variational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Bayes,” May 2014</a:t>
            </a:r>
          </a:p>
        </p:txBody>
      </p:sp>
      <p:pic>
        <p:nvPicPr>
          <p:cNvPr id="1026" name="Picture 2" descr="This person does not exist' which can easily generate images of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1"/>
          <a:stretch/>
        </p:blipFill>
        <p:spPr bwMode="auto">
          <a:xfrm>
            <a:off x="5500061" y="4822949"/>
            <a:ext cx="5197270" cy="145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8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DC2A-531B-D723-8F64-F5D39157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050" name="Picture 2" descr="dcd169f8c9a0470e859d89ad7a6f91ee">
            <a:extLst>
              <a:ext uri="{FF2B5EF4-FFF2-40B4-BE49-F238E27FC236}">
                <a16:creationId xmlns:a16="http://schemas.microsoft.com/office/drawing/2014/main" id="{5D0E9032-0A08-7078-FCD8-DC7B61DE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7" y="1360519"/>
            <a:ext cx="9897533" cy="53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37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6F9F-CBC0-AB8F-C17F-F4C0041B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A181-13A1-C773-21F8-0A402127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task to distinguish between M novel classes. </a:t>
            </a:r>
          </a:p>
          <a:p>
            <a:r>
              <a:rPr lang="en-US" dirty="0"/>
              <a:t>not only have novel classes, but also a completely different dataset.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3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604835"/>
            <a:ext cx="11582400" cy="940443"/>
          </a:xfrm>
        </p:spPr>
        <p:txBody>
          <a:bodyPr>
            <a:noAutofit/>
          </a:bodyPr>
          <a:lstStyle/>
          <a:p>
            <a:br>
              <a:rPr lang="en-US" sz="3600" noProof="0" dirty="0"/>
            </a:br>
            <a:r>
              <a:rPr lang="en-US" sz="3600" noProof="0" dirty="0"/>
              <a:t>Time Series Data Sets with Metric Based Few Shot Learning</a:t>
            </a:r>
          </a:p>
        </p:txBody>
      </p:sp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Presentation 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663211"/>
          </a:xfrm>
        </p:spPr>
        <p:txBody>
          <a:bodyPr>
            <a:normAutofit/>
          </a:bodyPr>
          <a:lstStyle/>
          <a:p>
            <a:pPr marL="48767" indent="0">
              <a:buNone/>
            </a:pPr>
            <a:r>
              <a:rPr lang="en-US" sz="2800" noProof="0" dirty="0"/>
              <a:t>A general introduction into few shot learning followed by a specific use case: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Motivation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Data-driven models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Data-driven models for data-limitations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Few shot learning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Few shot learning for time series classification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How can this be advantageous for our use cases?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Proof of concept</a:t>
            </a:r>
          </a:p>
          <a:p>
            <a:pPr marL="1340343" lvl="1" indent="-742950">
              <a:buFont typeface="+mj-lt"/>
              <a:buAutoNum type="arabicPeriod"/>
            </a:pPr>
            <a:r>
              <a:rPr lang="en-US" sz="2267" noProof="0" dirty="0"/>
              <a:t>Conclusion</a:t>
            </a:r>
          </a:p>
          <a:p>
            <a:pPr marL="791717" indent="-742950">
              <a:buFont typeface="+mj-lt"/>
              <a:buAutoNum type="arabicPeriod"/>
            </a:pPr>
            <a:endParaRPr lang="en-US" sz="2800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8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1. Motivation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5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>
            <a:normAutofit/>
          </a:bodyPr>
          <a:lstStyle/>
          <a:p>
            <a:pPr marL="48767" indent="0">
              <a:buNone/>
            </a:pPr>
            <a:r>
              <a:rPr lang="en-US" sz="2800" noProof="0" dirty="0"/>
              <a:t>Repetitive data analysis goals in maintenance systems:</a:t>
            </a:r>
          </a:p>
          <a:p>
            <a:r>
              <a:rPr lang="en-US" sz="2800" noProof="0" dirty="0"/>
              <a:t>Goals: Find dependencies, Failure prediction, Anomaly Detection</a:t>
            </a:r>
          </a:p>
          <a:p>
            <a:r>
              <a:rPr lang="en-US" sz="2800" noProof="0" dirty="0"/>
              <a:t>Data types: Time series</a:t>
            </a:r>
          </a:p>
          <a:p>
            <a:r>
              <a:rPr lang="en-US" sz="2800" noProof="0" dirty="0"/>
              <a:t>Difficulties: Data limitation due to lack of disastrous events, Data quality</a:t>
            </a:r>
          </a:p>
          <a:p>
            <a:pPr marL="48767" indent="0">
              <a:buNone/>
            </a:pPr>
            <a:endParaRPr lang="en-US" sz="2800" noProof="0" dirty="0"/>
          </a:p>
          <a:p>
            <a:pPr marL="791717" indent="-742950">
              <a:buFont typeface="+mj-lt"/>
              <a:buAutoNum type="arabicPeriod"/>
            </a:pP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284500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22" name="Rechteck 21"/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832" y="67582"/>
            <a:ext cx="10515600" cy="1325563"/>
          </a:xfrm>
        </p:spPr>
        <p:txBody>
          <a:bodyPr/>
          <a:lstStyle/>
          <a:p>
            <a:r>
              <a:rPr lang="en-US" noProof="0" dirty="0"/>
              <a:t>2. Overview of Data-Driven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hteck 2"/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Geschweifte Klammer rechts 35"/>
          <p:cNvSpPr/>
          <p:nvPr/>
        </p:nvSpPr>
        <p:spPr>
          <a:xfrm rot="16200000" flipH="1">
            <a:off x="5639551" y="1859939"/>
            <a:ext cx="253767" cy="3925568"/>
          </a:xfrm>
          <a:prstGeom prst="rightBrace">
            <a:avLst>
              <a:gd name="adj1" fmla="val 68729"/>
              <a:gd name="adj2" fmla="val 503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" name="Geschweifte Klammer rechts 36"/>
          <p:cNvSpPr/>
          <p:nvPr/>
        </p:nvSpPr>
        <p:spPr>
          <a:xfrm rot="16200000" flipH="1">
            <a:off x="8290537" y="3134522"/>
            <a:ext cx="253767" cy="1376402"/>
          </a:xfrm>
          <a:prstGeom prst="rightBrace">
            <a:avLst>
              <a:gd name="adj1" fmla="val 68729"/>
              <a:gd name="adj2" fmla="val 503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010075" y="4028933"/>
            <a:ext cx="3699390" cy="1762236"/>
            <a:chOff x="3886731" y="4719015"/>
            <a:chExt cx="3699390" cy="1762236"/>
          </a:xfrm>
        </p:grpSpPr>
        <p:pic>
          <p:nvPicPr>
            <p:cNvPr id="15" name="Picture 2" descr="Background: What is a Generative Model?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64" r="54547"/>
            <a:stretch/>
          </p:blipFill>
          <p:spPr bwMode="auto">
            <a:xfrm>
              <a:off x="6093708" y="4920738"/>
              <a:ext cx="1492413" cy="156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hteck 37"/>
            <p:cNvSpPr/>
            <p:nvPr/>
          </p:nvSpPr>
          <p:spPr>
            <a:xfrm>
              <a:off x="3886731" y="4719015"/>
              <a:ext cx="3600000" cy="174277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t">
              <a:noAutofit/>
            </a:bodyPr>
            <a:lstStyle/>
            <a:p>
              <a:pPr algn="ctr"/>
              <a:r>
                <a:rPr lang="en-US" sz="1200" u="sng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u="sng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Output: </a:t>
              </a:r>
            </a:p>
            <a:p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Conditional probability: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p(Output | Input)</a:t>
              </a:r>
            </a:p>
            <a:p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Threshold is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adjusted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  <a:p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based on model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7772328" y="4029616"/>
            <a:ext cx="3600000" cy="1753204"/>
            <a:chOff x="7875060" y="4702709"/>
            <a:chExt cx="3600000" cy="1753204"/>
          </a:xfrm>
        </p:grpSpPr>
        <p:pic>
          <p:nvPicPr>
            <p:cNvPr id="17" name="Picture 2" descr="Background: What is a Generative Model?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2" t="15064"/>
            <a:stretch/>
          </p:blipFill>
          <p:spPr bwMode="auto">
            <a:xfrm>
              <a:off x="9721235" y="4895400"/>
              <a:ext cx="1752600" cy="156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hteck 39"/>
            <p:cNvSpPr/>
            <p:nvPr/>
          </p:nvSpPr>
          <p:spPr>
            <a:xfrm>
              <a:off x="7875060" y="4702709"/>
              <a:ext cx="3600000" cy="174277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t">
              <a:noAutofit/>
            </a:bodyPr>
            <a:lstStyle/>
            <a:p>
              <a:pPr algn="ctr"/>
              <a:r>
                <a:rPr lang="de-DE" sz="1200" u="sng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Output: </a:t>
              </a:r>
            </a:p>
            <a:p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Joint probability</a:t>
              </a:r>
            </a:p>
            <a:p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p(Output, Input)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Clustering as a Prestep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7" name="Rechteck 26"/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feld 27"/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/>
              <p:cNvSpPr/>
              <p:nvPr/>
            </p:nvSpPr>
            <p:spPr>
              <a:xfrm>
                <a:off x="271501" y="4028933"/>
                <a:ext cx="3600000" cy="1742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anchor="t">
                <a:noAutofit/>
              </a:bodyPr>
              <a:lstStyle/>
              <a:p>
                <a:pPr algn="ctr"/>
                <a:r>
                  <a:rPr lang="de-DE" sz="1200" u="sng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Ensemble Methods: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Combination of different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models</a:t>
                </a:r>
                <a:endParaRPr lang="de-DE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(i.e. hybrid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models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de-AT" sz="1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de-AT" sz="1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  <a:p>
                <a:endParaRPr lang="de-DE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Wisdom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of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crowd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Each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classifier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will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contribute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better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output</a:t>
                </a:r>
                <a:endParaRPr lang="de-DE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(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as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long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as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it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is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better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than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de-DE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guessing</a:t>
                </a:r>
                <a:r>
                  <a:rPr lang="de-DE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4" name="Rechtec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01" y="4028933"/>
                <a:ext cx="3600000" cy="1742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0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9844-F332-5FAA-3371-51C9FA5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</a:t>
            </a:r>
            <a:r>
              <a:rPr lang="en-US" dirty="0" err="1"/>
              <a:t>v.s</a:t>
            </a:r>
            <a:r>
              <a:rPr lang="en-US" dirty="0"/>
              <a:t>.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1C9F-2DD2-3573-FDAA-68DCED5A6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64936" cy="381927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Discriminative models draw boundaries in the data space</a:t>
            </a:r>
          </a:p>
          <a:p>
            <a:r>
              <a:rPr lang="en-US" b="1" dirty="0"/>
              <a:t>generative models try to model how data is placed throughout the space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generative model focuses on explaining how the data was generated, while a discriminative model focuses on predicting the labels of the data.</a:t>
            </a:r>
          </a:p>
        </p:txBody>
      </p:sp>
      <p:pic>
        <p:nvPicPr>
          <p:cNvPr id="3076" name="Picture 4" descr="Image result for difference between discriminative and generative machine learning">
            <a:extLst>
              <a:ext uri="{FF2B5EF4-FFF2-40B4-BE49-F238E27FC236}">
                <a16:creationId xmlns:a16="http://schemas.microsoft.com/office/drawing/2014/main" id="{B4F49073-47A0-D1AA-8CFD-D9AC29A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65" y="2425509"/>
            <a:ext cx="4379134" cy="28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1808</Words>
  <Application>Microsoft Macintosh PowerPoint</Application>
  <PresentationFormat>Widescreen</PresentationFormat>
  <Paragraphs>373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Meta Learning</vt:lpstr>
      <vt:lpstr>Current methods </vt:lpstr>
      <vt:lpstr>Example</vt:lpstr>
      <vt:lpstr>few-shot classification</vt:lpstr>
      <vt:lpstr> Time Series Data Sets with Metric Based Few Shot Learning</vt:lpstr>
      <vt:lpstr>Presentation Outline</vt:lpstr>
      <vt:lpstr>1. Motivation</vt:lpstr>
      <vt:lpstr>2. Overview of Data-Driven Models</vt:lpstr>
      <vt:lpstr>Discriminative v.s. generative models</vt:lpstr>
      <vt:lpstr>2. Overview of Data-Driven Models</vt:lpstr>
      <vt:lpstr>3. Data-Driven Models for Data Limitation</vt:lpstr>
      <vt:lpstr>4. Few Shot Learning Algorithms</vt:lpstr>
      <vt:lpstr>Terminology</vt:lpstr>
      <vt:lpstr>5. Metric Based Few Shot Learning</vt:lpstr>
      <vt:lpstr>a. Generate an Embedding</vt:lpstr>
      <vt:lpstr>b. Analyze Embeddings</vt:lpstr>
      <vt:lpstr>6. How can this be advantageous for our use cases?</vt:lpstr>
      <vt:lpstr>7. Proof of Concept: Analysis of QH discharges</vt:lpstr>
      <vt:lpstr>8. Conclusion</vt:lpstr>
      <vt:lpstr>ii. Optimization and initialization based meta learning</vt:lpstr>
      <vt:lpstr>iii. Model based meta learning</vt:lpstr>
      <vt:lpstr>iv. Hallucination based meta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 Learning</dc:title>
  <dc:creator>Lin, Beiyu</dc:creator>
  <cp:lastModifiedBy>Lin, Beiyu</cp:lastModifiedBy>
  <cp:revision>5</cp:revision>
  <dcterms:created xsi:type="dcterms:W3CDTF">2022-04-21T21:24:44Z</dcterms:created>
  <dcterms:modified xsi:type="dcterms:W3CDTF">2022-04-22T01:40:25Z</dcterms:modified>
</cp:coreProperties>
</file>